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6"/>
  </p:notesMasterIdLst>
  <p:handoutMasterIdLst>
    <p:handoutMasterId r:id="rId7"/>
  </p:handoutMasterIdLst>
  <p:sldIdLst>
    <p:sldId id="256" r:id="rId2"/>
    <p:sldId id="263" r:id="rId3"/>
    <p:sldId id="268" r:id="rId4"/>
    <p:sldId id="261" r:id="rId5"/>
  </p:sldIdLst>
  <p:sldSz cx="9144000" cy="5143500" type="screen16x9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96A1B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Styl pośredni 3 — Ak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Styl pośredni 1 — Ak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23" autoAdjust="0"/>
  </p:normalViewPr>
  <p:slideViewPr>
    <p:cSldViewPr showGuides="1">
      <p:cViewPr>
        <p:scale>
          <a:sx n="102" d="100"/>
          <a:sy n="102" d="100"/>
        </p:scale>
        <p:origin x="-1092" y="-72"/>
      </p:cViewPr>
      <p:guideLst>
        <p:guide orient="horz" pos="713"/>
        <p:guide pos="567"/>
      </p:guideLst>
    </p:cSldViewPr>
  </p:slideViewPr>
  <p:outlineViewPr>
    <p:cViewPr>
      <p:scale>
        <a:sx n="33" d="100"/>
        <a:sy n="33" d="100"/>
      </p:scale>
      <p:origin x="258" y="48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A11673-35E3-4347-A852-3727DFCE90E3}" type="datetimeFigureOut">
              <a:rPr lang="pl-PL" smtClean="0"/>
              <a:t>2015-02-09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62FB4-78EC-4389-8905-38D657D8E0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074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9E7384-0F6A-4DC9-ABFE-AB6D3B308E97}" type="datetimeFigureOut">
              <a:rPr lang="pl-PL" smtClean="0"/>
              <a:t>2015-02-09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8D3857-38A0-40D1-8BA9-35129B364E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8938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D3857-38A0-40D1-8BA9-35129B364ECD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735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D3857-38A0-40D1-8BA9-35129B364ECD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368306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D3857-38A0-40D1-8BA9-35129B364ECD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69170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D3857-38A0-40D1-8BA9-35129B364ECD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2359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1" y="1985962"/>
            <a:ext cx="3571875" cy="3157538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694"/>
            <a:ext cx="9146380" cy="5144194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3" y="1297802"/>
            <a:ext cx="5648623" cy="903230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8" y="1853194"/>
            <a:ext cx="6511131" cy="246944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9A0FC-852B-4D44-AD72-0B3194F5337F}" type="datetimeFigureOut">
              <a:rPr lang="pl-PL" smtClean="0"/>
              <a:t>2015-02-09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55E1F-A47D-4B89-9580-533933E089B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9A0FC-852B-4D44-AD72-0B3194F5337F}" type="datetimeFigureOut">
              <a:rPr lang="pl-PL" smtClean="0"/>
              <a:t>2015-02-09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55E1F-A47D-4B89-9580-533933E089B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3508772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3508772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9A0FC-852B-4D44-AD72-0B3194F5337F}" type="datetimeFigureOut">
              <a:rPr lang="pl-PL" smtClean="0"/>
              <a:t>2015-02-09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55E1F-A47D-4B89-9580-533933E089B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9A0FC-852B-4D44-AD72-0B3194F5337F}" type="datetimeFigureOut">
              <a:rPr lang="pl-PL" smtClean="0"/>
              <a:t>2015-02-09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55E1F-A47D-4B89-9580-533933E089B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694"/>
            <a:ext cx="9146380" cy="5144194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1" y="1985962"/>
            <a:ext cx="3571875" cy="315753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295053"/>
            <a:ext cx="5650992" cy="905632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1851228"/>
            <a:ext cx="6510528" cy="246888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9A0FC-852B-4D44-AD72-0B3194F5337F}" type="datetimeFigureOut">
              <a:rPr lang="pl-PL" smtClean="0"/>
              <a:t>2015-02-09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55E1F-A47D-4B89-9580-533933E089B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822960"/>
            <a:ext cx="3200400" cy="27843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822960"/>
            <a:ext cx="3200400" cy="27843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9A0FC-852B-4D44-AD72-0B3194F5337F}" type="datetimeFigureOut">
              <a:rPr lang="pl-PL" smtClean="0"/>
              <a:t>2015-02-09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55E1F-A47D-4B89-9580-533933E089BD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822960"/>
            <a:ext cx="3200400" cy="41148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276386"/>
            <a:ext cx="3200400" cy="23317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822960"/>
            <a:ext cx="3200400" cy="41148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276386"/>
            <a:ext cx="3200400" cy="23317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9A0FC-852B-4D44-AD72-0B3194F5337F}" type="datetimeFigureOut">
              <a:rPr lang="pl-PL" smtClean="0"/>
              <a:t>2015-02-09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55E1F-A47D-4B89-9580-533933E089B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9A0FC-852B-4D44-AD72-0B3194F5337F}" type="datetimeFigureOut">
              <a:rPr lang="pl-PL" smtClean="0"/>
              <a:t>2015-02-09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55E1F-A47D-4B89-9580-533933E089B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9A0FC-852B-4D44-AD72-0B3194F5337F}" type="datetimeFigureOut">
              <a:rPr lang="pl-PL" smtClean="0"/>
              <a:t>2015-02-09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55E1F-A47D-4B89-9580-533933E089B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1" y="1985962"/>
            <a:ext cx="3571875" cy="3157538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1290639" y="-1290638"/>
            <a:ext cx="51435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182078"/>
            <a:ext cx="5212080" cy="817070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3" y="1964184"/>
            <a:ext cx="3807779" cy="249351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1690039"/>
            <a:ext cx="5794760" cy="467486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9A0FC-852B-4D44-AD72-0B3194F5337F}" type="datetimeFigureOut">
              <a:rPr lang="pl-PL" smtClean="0"/>
              <a:t>2015-02-09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FA55E1F-A47D-4B89-9580-533933E089B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6" y="0"/>
            <a:ext cx="7115175" cy="51435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1" y="1985962"/>
            <a:ext cx="3571875" cy="3157538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" y="3786187"/>
            <a:ext cx="3571875" cy="1357313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288126"/>
            <a:ext cx="5486400" cy="650583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80" y="1635397"/>
            <a:ext cx="6096545" cy="555498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9A0FC-852B-4D44-AD72-0B3194F5337F}" type="datetimeFigureOut">
              <a:rPr lang="pl-PL" smtClean="0"/>
              <a:t>2015-02-09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55E1F-A47D-4B89-9580-533933E089B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3787975"/>
            <a:ext cx="3574257" cy="1355526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3788469"/>
            <a:ext cx="9146380" cy="1355032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74320"/>
            <a:ext cx="7520940" cy="411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825471"/>
            <a:ext cx="7520940" cy="2684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4402836"/>
            <a:ext cx="2176272" cy="1508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9F9A0FC-852B-4D44-AD72-0B3194F5337F}" type="datetimeFigureOut">
              <a:rPr lang="pl-PL" smtClean="0"/>
              <a:t>2015-02-09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4713842"/>
            <a:ext cx="4724400" cy="2057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4628117"/>
            <a:ext cx="502920" cy="37719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FA55E1F-A47D-4B89-9580-533933E089BD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biuro@konal.p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811759" y="2211710"/>
            <a:ext cx="6336704" cy="1584176"/>
          </a:xfrm>
        </p:spPr>
        <p:txBody>
          <a:bodyPr/>
          <a:lstStyle/>
          <a:p>
            <a:pPr algn="ctr"/>
            <a:r>
              <a:rPr lang="pl-PL" sz="2800" dirty="0" smtClean="0"/>
              <a:t>Fabryka OKIEN KONAL S.A .</a:t>
            </a:r>
            <a:br>
              <a:rPr lang="pl-PL" sz="2800" dirty="0" smtClean="0"/>
            </a:br>
            <a:r>
              <a:rPr lang="pl-PL" sz="2800" dirty="0" smtClean="0"/>
              <a:t>13-230 Lidzbark</a:t>
            </a:r>
            <a:br>
              <a:rPr lang="pl-PL" sz="2800" dirty="0" smtClean="0"/>
            </a:br>
            <a:r>
              <a:rPr lang="pl-PL" sz="2800" dirty="0" smtClean="0"/>
              <a:t>Wielki Łęck 81a</a:t>
            </a:r>
            <a:endParaRPr lang="pl-PL" sz="2800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75759"/>
            <a:ext cx="2297968" cy="234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21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97108"/>
            <a:ext cx="9144000" cy="44439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700" dirty="0" smtClean="0"/>
              <a:t>FABRYKA OKIEN KONAL</a:t>
            </a:r>
            <a:endParaRPr lang="pl-PL" sz="27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2960" y="1059582"/>
            <a:ext cx="7277432" cy="3456384"/>
          </a:xfrm>
        </p:spPr>
        <p:txBody>
          <a:bodyPr>
            <a:noAutofit/>
          </a:bodyPr>
          <a:lstStyle/>
          <a:p>
            <a:pPr marL="457200" lvl="0" indent="-457200">
              <a:lnSpc>
                <a:spcPct val="130000"/>
              </a:lnSpc>
              <a:buFont typeface="+mj-lt"/>
              <a:buAutoNum type="arabicPeriod"/>
            </a:pPr>
            <a:r>
              <a:rPr lang="pl-PL" sz="1800" b="0" dirty="0" smtClean="0"/>
              <a:t>Fabryka Okien </a:t>
            </a:r>
            <a:r>
              <a:rPr lang="pl-PL" sz="1800" b="0" dirty="0" err="1" smtClean="0"/>
              <a:t>Konal</a:t>
            </a:r>
            <a:r>
              <a:rPr lang="pl-PL" sz="1800" b="0" dirty="0" smtClean="0"/>
              <a:t> powstała </a:t>
            </a:r>
            <a:r>
              <a:rPr lang="pl-PL" sz="1800" dirty="0" smtClean="0"/>
              <a:t>w 1992 </a:t>
            </a:r>
            <a:r>
              <a:rPr lang="pl-PL" sz="1800" b="0" dirty="0" smtClean="0"/>
              <a:t>roku </a:t>
            </a:r>
            <a:r>
              <a:rPr lang="pl-PL" sz="1800" b="0" dirty="0" smtClean="0"/>
              <a:t>– ponad 20 lat na rynku</a:t>
            </a:r>
          </a:p>
          <a:p>
            <a:pPr marL="457200" lvl="0" indent="-457200">
              <a:lnSpc>
                <a:spcPct val="130000"/>
              </a:lnSpc>
              <a:buFont typeface="+mj-lt"/>
              <a:buAutoNum type="arabicPeriod"/>
            </a:pPr>
            <a:r>
              <a:rPr lang="pl-PL" sz="1800" b="0" dirty="0" smtClean="0"/>
              <a:t>od </a:t>
            </a:r>
            <a:r>
              <a:rPr lang="pl-PL" sz="1800" b="0" dirty="0" smtClean="0"/>
              <a:t>samego początku swojej działalności zajmuje się </a:t>
            </a:r>
            <a:r>
              <a:rPr lang="pl-PL" sz="1800" dirty="0" smtClean="0"/>
              <a:t>produkcją okien i drzwi z PCW i Aluminium</a:t>
            </a:r>
            <a:r>
              <a:rPr lang="pl-PL" sz="1800" b="0" dirty="0" smtClean="0"/>
              <a:t> oraz produktów powiązanych z rynkiem stolarki otworowej. </a:t>
            </a:r>
            <a:endParaRPr lang="pl-PL" sz="1800" b="0" dirty="0" smtClean="0"/>
          </a:p>
          <a:p>
            <a:pPr marL="457200" lvl="0" indent="-457200">
              <a:lnSpc>
                <a:spcPct val="130000"/>
              </a:lnSpc>
              <a:buFont typeface="+mj-lt"/>
              <a:buAutoNum type="arabicPeriod"/>
            </a:pPr>
            <a:r>
              <a:rPr lang="pl-PL" sz="1800" b="0" dirty="0" smtClean="0"/>
              <a:t>Nasze </a:t>
            </a:r>
            <a:r>
              <a:rPr lang="pl-PL" sz="1800" b="0" dirty="0" smtClean="0"/>
              <a:t>produkty zaspokoiły oczekiwania klientów </a:t>
            </a:r>
            <a:r>
              <a:rPr lang="pl-PL" sz="1800" dirty="0" smtClean="0"/>
              <a:t>z Polski oraz krajów Unii Europejskiej. </a:t>
            </a:r>
            <a:endParaRPr lang="pl-PL" sz="1800" dirty="0" smtClean="0"/>
          </a:p>
          <a:p>
            <a:pPr marL="457200" lvl="0" indent="-457200">
              <a:lnSpc>
                <a:spcPct val="130000"/>
              </a:lnSpc>
              <a:buFont typeface="+mj-lt"/>
              <a:buAutoNum type="arabicPeriod"/>
            </a:pPr>
            <a:r>
              <a:rPr lang="pl-PL" sz="1800" b="0" dirty="0" smtClean="0"/>
              <a:t>W </a:t>
            </a:r>
            <a:r>
              <a:rPr lang="pl-PL" sz="1800" b="0" dirty="0" smtClean="0"/>
              <a:t>raz z dynamicznym rozwojem Przedsiębiorstwo </a:t>
            </a:r>
            <a:r>
              <a:rPr lang="pl-PL" sz="1800" dirty="0" smtClean="0"/>
              <a:t>poszukuje nowych członków zespołu.</a:t>
            </a:r>
            <a:endParaRPr lang="pl-PL" sz="1800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123478"/>
            <a:ext cx="699002" cy="711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890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576064"/>
            <a:ext cx="9144000" cy="44439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 smtClean="0"/>
              <a:t>V</a:t>
            </a:r>
            <a:endParaRPr lang="pl-PL" sz="10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dirty="0" smtClean="0"/>
              <a:t>STANOWISKA PRACY</a:t>
            </a:r>
            <a:endParaRPr lang="pl-PL" sz="2400" dirty="0"/>
          </a:p>
        </p:txBody>
      </p:sp>
      <p:pic>
        <p:nvPicPr>
          <p:cNvPr id="38" name="Obraz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123478"/>
            <a:ext cx="699002" cy="711815"/>
          </a:xfrm>
          <a:prstGeom prst="rect">
            <a:avLst/>
          </a:prstGeom>
        </p:spPr>
      </p:pic>
      <p:sp>
        <p:nvSpPr>
          <p:cNvPr id="7" name="Prostokąt 6"/>
          <p:cNvSpPr/>
          <p:nvPr/>
        </p:nvSpPr>
        <p:spPr>
          <a:xfrm>
            <a:off x="373426" y="915566"/>
            <a:ext cx="2736304" cy="37444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500" b="1" dirty="0" smtClean="0"/>
              <a:t>Koordynator ds. Sprzedaży</a:t>
            </a:r>
          </a:p>
          <a:p>
            <a:pPr algn="ctr"/>
            <a:r>
              <a:rPr lang="pl-PL" sz="1500" u="sng" dirty="0" smtClean="0"/>
              <a:t>Opis stanowiska: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200" dirty="0" smtClean="0"/>
              <a:t>Obsługa dotychczasowych klientów Fabryki zarówno Polskich jak i zagranicznych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200" dirty="0" smtClean="0"/>
              <a:t>Przygotowanie ofert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200" dirty="0" smtClean="0"/>
              <a:t>Pozyskiwanie nowych klientów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200" dirty="0" smtClean="0"/>
              <a:t>Doradztwo techniczne</a:t>
            </a:r>
          </a:p>
          <a:p>
            <a:pPr algn="ctr"/>
            <a:r>
              <a:rPr lang="pl-PL" sz="1400" u="sng" dirty="0" smtClean="0"/>
              <a:t>Wymagania: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200" dirty="0" smtClean="0"/>
              <a:t>Doświadczenie w handlu mile widziana w branży budowlanej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200" dirty="0" smtClean="0"/>
              <a:t>Znajomość języka angielskiego lub niemieckiego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200" dirty="0" smtClean="0"/>
              <a:t>Zaangażowanie w wykonywaną pracę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200" dirty="0" smtClean="0"/>
              <a:t>Dobra znajomość pakietu MS Office</a:t>
            </a:r>
          </a:p>
          <a:p>
            <a:pPr algn="ctr"/>
            <a:endParaRPr lang="pl-PL" sz="1400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  <p:sp>
        <p:nvSpPr>
          <p:cNvPr id="39" name="Prostokąt 38"/>
          <p:cNvSpPr/>
          <p:nvPr/>
        </p:nvSpPr>
        <p:spPr>
          <a:xfrm>
            <a:off x="3232144" y="922057"/>
            <a:ext cx="2780016" cy="37379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500" b="1" dirty="0" smtClean="0"/>
              <a:t>Koordynator ds. Montaży</a:t>
            </a:r>
          </a:p>
          <a:p>
            <a:pPr algn="ctr"/>
            <a:r>
              <a:rPr lang="pl-PL" sz="1500" u="sng" dirty="0" smtClean="0"/>
              <a:t>Opis stanowiska: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200" dirty="0" smtClean="0"/>
              <a:t>Obsługa inwestorów pod względem technicznym bezpośrednio na budowie w kraju i za granicą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200" dirty="0" err="1" smtClean="0"/>
              <a:t>Pomiarowanie</a:t>
            </a:r>
            <a:r>
              <a:rPr lang="pl-PL" sz="1200" dirty="0" smtClean="0"/>
              <a:t> stolarki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200" dirty="0" smtClean="0"/>
              <a:t>Doradztwo techniczne </a:t>
            </a:r>
          </a:p>
          <a:p>
            <a:pPr algn="ctr"/>
            <a:r>
              <a:rPr lang="pl-PL" sz="1500" u="sng" dirty="0" smtClean="0"/>
              <a:t>Wymagania: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200" dirty="0" smtClean="0"/>
              <a:t>Bardzo dobra znajomość technik montażu stolarki oraz prac ogólnobudowlanych a przede wszystkim systemów fasadowych i ich instalacji.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200" dirty="0" smtClean="0"/>
              <a:t>Bardzo dobra znajomość języka angielskiego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200" dirty="0" smtClean="0"/>
              <a:t>Umiejętność czytania rysunku technicznego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200" dirty="0" smtClean="0"/>
              <a:t>Gotowość do częstych wyjazdów</a:t>
            </a:r>
          </a:p>
          <a:p>
            <a:pPr algn="ctr"/>
            <a:endParaRPr lang="pl-PL" sz="1500" u="sng" dirty="0"/>
          </a:p>
        </p:txBody>
      </p:sp>
      <p:sp>
        <p:nvSpPr>
          <p:cNvPr id="40" name="Prostokąt 39"/>
          <p:cNvSpPr/>
          <p:nvPr/>
        </p:nvSpPr>
        <p:spPr>
          <a:xfrm>
            <a:off x="6156176" y="922057"/>
            <a:ext cx="2859242" cy="37541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500" b="1" dirty="0" smtClean="0"/>
              <a:t>Montażyści stolarki</a:t>
            </a:r>
          </a:p>
          <a:p>
            <a:pPr algn="ctr"/>
            <a:r>
              <a:rPr lang="pl-PL" sz="1500" u="sng" dirty="0" smtClean="0"/>
              <a:t>Opis stanowiska: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200" dirty="0" smtClean="0"/>
              <a:t>Montaż stolarki otworowej okna, drzwi, fasady zarówno w kraju jak i za granicą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200" dirty="0" smtClean="0"/>
              <a:t>Prace ogólnobudowlane </a:t>
            </a:r>
          </a:p>
          <a:p>
            <a:pPr algn="ctr"/>
            <a:r>
              <a:rPr lang="pl-PL" sz="1500" u="sng" dirty="0" smtClean="0"/>
              <a:t>Wymagania: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200" dirty="0" smtClean="0"/>
              <a:t>Duże doświadczenie w montażu stolarki otworowej a przede wszystkim w systemach fasadowych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200" dirty="0" smtClean="0"/>
              <a:t>Gotowość do częstych wyjazdów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200" dirty="0" smtClean="0"/>
              <a:t>Wysoka kultura osobista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200" dirty="0" smtClean="0"/>
              <a:t>Znajomość języka angielskiego będzie dodatkowym atutem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169455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576064"/>
            <a:ext cx="9144000" cy="44439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700" dirty="0" err="1" smtClean="0"/>
              <a:t>KontakT</a:t>
            </a:r>
            <a:endParaRPr lang="pl-PL" sz="27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2960" y="1059582"/>
            <a:ext cx="7277432" cy="3116935"/>
          </a:xfrm>
        </p:spPr>
        <p:txBody>
          <a:bodyPr>
            <a:normAutofit/>
          </a:bodyPr>
          <a:lstStyle/>
          <a:p>
            <a:r>
              <a:rPr lang="pl-PL" sz="1400" b="0" dirty="0" smtClean="0"/>
              <a:t>Wszystkich zainteresowanych w/w stanowiskami prosimy o wysyłanie CV na adres mailowy:</a:t>
            </a:r>
          </a:p>
          <a:p>
            <a:r>
              <a:rPr lang="pl-PL" sz="1400" b="0" dirty="0" smtClean="0">
                <a:hlinkClick r:id="rId3"/>
              </a:rPr>
              <a:t>biuro@konal.pl</a:t>
            </a:r>
            <a:endParaRPr lang="pl-PL" sz="1400" b="0" dirty="0" smtClean="0"/>
          </a:p>
          <a:p>
            <a:r>
              <a:rPr lang="pl-PL" sz="1400" b="0" dirty="0" smtClean="0"/>
              <a:t>Lub na adres fabryki:</a:t>
            </a:r>
          </a:p>
          <a:p>
            <a:endParaRPr lang="pl-PL" sz="1400" b="0" dirty="0" smtClean="0"/>
          </a:p>
          <a:p>
            <a:r>
              <a:rPr lang="pl-PL" sz="1400" dirty="0" smtClean="0"/>
              <a:t>Fabryka </a:t>
            </a:r>
            <a:r>
              <a:rPr lang="pl-PL" sz="1400" dirty="0" smtClean="0"/>
              <a:t>Okien </a:t>
            </a:r>
            <a:r>
              <a:rPr lang="pl-PL" sz="1400" dirty="0" smtClean="0"/>
              <a:t>KONAL </a:t>
            </a:r>
            <a:r>
              <a:rPr lang="pl-PL" sz="1400" dirty="0" err="1" smtClean="0"/>
              <a:t>S.A</a:t>
            </a:r>
            <a:endParaRPr lang="pl-PL" sz="1400" dirty="0" smtClean="0"/>
          </a:p>
          <a:p>
            <a:r>
              <a:rPr lang="pl-PL" sz="1400" b="0" dirty="0" smtClean="0"/>
              <a:t>13-230 Lidzbark</a:t>
            </a:r>
          </a:p>
          <a:p>
            <a:r>
              <a:rPr lang="pl-PL" sz="1400" b="0" dirty="0" smtClean="0"/>
              <a:t>Wieli  Łęck 81 a</a:t>
            </a:r>
          </a:p>
          <a:p>
            <a:r>
              <a:rPr lang="pl-PL" sz="1400" b="0" dirty="0" smtClean="0"/>
              <a:t>Tel (23) 696 28 39</a:t>
            </a: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123478"/>
            <a:ext cx="699002" cy="711815"/>
          </a:xfrm>
          <a:prstGeom prst="rect">
            <a:avLst/>
          </a:prstGeom>
        </p:spPr>
      </p:pic>
      <p:pic>
        <p:nvPicPr>
          <p:cNvPr id="1026" name="Picture 2" descr="http://radiokis.pl/wp-content/uploads/2014/12/kontakt_tel_at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347614"/>
            <a:ext cx="3295650" cy="3295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848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ąty">
  <a:themeElements>
    <a:clrScheme name="Kąty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Kąty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ą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1649</TotalTime>
  <Words>263</Words>
  <Application>Microsoft Office PowerPoint</Application>
  <PresentationFormat>Pokaz na ekranie (16:9)</PresentationFormat>
  <Paragraphs>51</Paragraphs>
  <Slides>4</Slides>
  <Notes>4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5" baseType="lpstr">
      <vt:lpstr>Kąty</vt:lpstr>
      <vt:lpstr>Fabryka OKIEN KONAL S.A . 13-230 Lidzbark Wielki Łęck 81a</vt:lpstr>
      <vt:lpstr>FABRYKA OKIEN KONAL</vt:lpstr>
      <vt:lpstr>STANOWISKA PRACY</vt:lpstr>
      <vt:lpstr>KontakT</vt:lpstr>
    </vt:vector>
  </TitlesOfParts>
  <Company>SMT Software S.A.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Klaster mazurskie okna</dc:title>
  <dc:creator>Dagmara Perlak</dc:creator>
  <cp:lastModifiedBy>Zbigniew Twardowski</cp:lastModifiedBy>
  <cp:revision>59</cp:revision>
  <dcterms:created xsi:type="dcterms:W3CDTF">2013-04-15T10:24:50Z</dcterms:created>
  <dcterms:modified xsi:type="dcterms:W3CDTF">2015-02-09T15:20:15Z</dcterms:modified>
</cp:coreProperties>
</file>