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4" r:id="rId2"/>
    <p:sldMasterId id="2147483680" r:id="rId3"/>
    <p:sldMasterId id="2147483696" r:id="rId4"/>
    <p:sldMasterId id="2147483712" r:id="rId5"/>
    <p:sldMasterId id="2147483728" r:id="rId6"/>
    <p:sldMasterId id="2147483744" r:id="rId7"/>
  </p:sldMasterIdLst>
  <p:notesMasterIdLst>
    <p:notesMasterId r:id="rId18"/>
  </p:notesMasterIdLst>
  <p:sldIdLst>
    <p:sldId id="441" r:id="rId8"/>
    <p:sldId id="440" r:id="rId9"/>
    <p:sldId id="433" r:id="rId10"/>
    <p:sldId id="434" r:id="rId11"/>
    <p:sldId id="432" r:id="rId12"/>
    <p:sldId id="429" r:id="rId13"/>
    <p:sldId id="435" r:id="rId14"/>
    <p:sldId id="438" r:id="rId15"/>
    <p:sldId id="442" r:id="rId16"/>
    <p:sldId id="439" r:id="rId17"/>
  </p:sldIdLst>
  <p:sldSz cx="9144000" cy="6858000" type="screen4x3"/>
  <p:notesSz cx="6784975" cy="9906000"/>
  <p:defaultTextStyle>
    <a:defPPr>
      <a:defRPr lang="pl-P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C036"/>
    <a:srgbClr val="006600"/>
    <a:srgbClr val="77A821"/>
    <a:srgbClr val="B0CA2D"/>
    <a:srgbClr val="6DBF36"/>
    <a:srgbClr val="6BBC34"/>
    <a:srgbClr val="6EC037"/>
    <a:srgbClr val="6CB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11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2CA704-0A5C-4334-899C-079B8DF3A484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57" tIns="45629" rIns="91257" bIns="4562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7863" y="4705350"/>
            <a:ext cx="5429250" cy="4457700"/>
          </a:xfrm>
          <a:prstGeom prst="rect">
            <a:avLst/>
          </a:prstGeom>
        </p:spPr>
        <p:txBody>
          <a:bodyPr vert="horz" lIns="91257" tIns="45629" rIns="91257" bIns="45629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5300"/>
          </a:xfrm>
          <a:prstGeom prst="rect">
            <a:avLst/>
          </a:prstGeom>
        </p:spPr>
        <p:txBody>
          <a:bodyPr vert="horz" lIns="91257" tIns="45629" rIns="91257" bIns="4562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0EF90-D2E3-49E8-8772-198E85695B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3767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EBB78-DE29-394B-B803-10C01F0C8683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05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5.jpeg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jpeg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010A-BFDC-4B74-A520-F6EACCA37680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A661-09FD-49AA-B114-1CD37379BC1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27E13-AD7C-4FAE-8256-79DC471A2B72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EDCFD-8AD9-459C-A3C9-53B626E03C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019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0" y="2441496"/>
            <a:ext cx="8098753" cy="31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375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6859" y="333775"/>
            <a:ext cx="3932238" cy="3476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400">
                <a:latin typeface="Franklin Gothic Book"/>
                <a:cs typeface="Franklin Gothic Book"/>
              </a:defRPr>
            </a:lvl2pPr>
            <a:lvl3pPr marL="914400" indent="0">
              <a:buNone/>
              <a:defRPr sz="1400">
                <a:latin typeface="Franklin Gothic Book"/>
                <a:cs typeface="Franklin Gothic Book"/>
              </a:defRPr>
            </a:lvl3pPr>
            <a:lvl4pPr marL="1371600" indent="0">
              <a:buNone/>
              <a:defRPr sz="1400">
                <a:latin typeface="Franklin Gothic Book"/>
                <a:cs typeface="Franklin Gothic Book"/>
              </a:defRPr>
            </a:lvl4pPr>
            <a:lvl5pPr marL="1828800" indent="0">
              <a:buNone/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pl-PL" dirty="0" smtClean="0"/>
              <a:t>MIEJSCOWOŚĆ, XX/XX/201X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0" y="2531165"/>
            <a:ext cx="9144000" cy="2305878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5" y="426539"/>
            <a:ext cx="1981249" cy="1712377"/>
          </a:xfrm>
          <a:prstGeom prst="rect">
            <a:avLst/>
          </a:prstGeom>
        </p:spPr>
      </p:pic>
      <p:pic>
        <p:nvPicPr>
          <p:cNvPr id="1026" name="Picture 2" descr="innowacyjna_gospodark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" y="5546429"/>
            <a:ext cx="3107635" cy="6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e_efr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52" y="5379458"/>
            <a:ext cx="3154018" cy="8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69242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9326" y="185496"/>
            <a:ext cx="8749771" cy="6495684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9F9678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4519" y="3652845"/>
            <a:ext cx="72840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50350" y="3984785"/>
            <a:ext cx="460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Zakład Przerobu Biomasy Roślinnej S.A.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Wielki Łęck 81A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13-230 Lidzbark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9" y="831746"/>
            <a:ext cx="2880000" cy="24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18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AC65D-9B74-4EF8-8506-9442C884EC3F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1C69-E277-4330-9D9C-F5F069E90E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166688" y="654050"/>
            <a:ext cx="8793162" cy="60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Obraz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6688" y="58738"/>
            <a:ext cx="649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166688" y="654050"/>
            <a:ext cx="8793162" cy="6030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Obraz 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6688" y="58738"/>
            <a:ext cx="649287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65175" y="2441575"/>
            <a:ext cx="8097838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53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57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4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877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77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5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231F6-718B-4778-97BA-C343AE8995B7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28574-EF45-41B0-9203-84D3274D7D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214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185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60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6391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91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307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0" y="2441496"/>
            <a:ext cx="8098753" cy="31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62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6859" y="333775"/>
            <a:ext cx="3932238" cy="3476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400">
                <a:latin typeface="Franklin Gothic Book"/>
                <a:cs typeface="Franklin Gothic Book"/>
              </a:defRPr>
            </a:lvl2pPr>
            <a:lvl3pPr marL="914400" indent="0">
              <a:buNone/>
              <a:defRPr sz="1400">
                <a:latin typeface="Franklin Gothic Book"/>
                <a:cs typeface="Franklin Gothic Book"/>
              </a:defRPr>
            </a:lvl3pPr>
            <a:lvl4pPr marL="1371600" indent="0">
              <a:buNone/>
              <a:defRPr sz="1400">
                <a:latin typeface="Franklin Gothic Book"/>
                <a:cs typeface="Franklin Gothic Book"/>
              </a:defRPr>
            </a:lvl4pPr>
            <a:lvl5pPr marL="1828800" indent="0">
              <a:buNone/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pl-PL" dirty="0" smtClean="0"/>
              <a:t>MIEJSCOWOŚĆ, XX/XX/201X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0" y="2531165"/>
            <a:ext cx="9144000" cy="2305878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5" y="426539"/>
            <a:ext cx="1981249" cy="1712377"/>
          </a:xfrm>
          <a:prstGeom prst="rect">
            <a:avLst/>
          </a:prstGeom>
        </p:spPr>
      </p:pic>
      <p:pic>
        <p:nvPicPr>
          <p:cNvPr id="1026" name="Picture 2" descr="innowacyjna_gospodark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" y="5546429"/>
            <a:ext cx="3107635" cy="6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e_efr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52" y="5379458"/>
            <a:ext cx="3154018" cy="8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290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9326" y="185496"/>
            <a:ext cx="8749771" cy="6495684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9F9678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4519" y="3652845"/>
            <a:ext cx="72840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50350" y="3984785"/>
            <a:ext cx="460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Zakład Przerobu Biomasy Roślinnej S.A.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Wielki Łęck 81A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13-230 Lidzbark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9" y="831746"/>
            <a:ext cx="2880000" cy="24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07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62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C547F-146E-478B-868A-CBC7692BA6D4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FC7C-0E53-4AAC-8434-536982035F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64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859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463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273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49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7441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028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89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534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2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D86B0-338B-44BE-BC3B-D80DEB55D720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EEE26-99A9-4D1B-92FB-A31412AED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07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0" y="2441496"/>
            <a:ext cx="8098753" cy="31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96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6859" y="333775"/>
            <a:ext cx="3932238" cy="3476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400">
                <a:latin typeface="Franklin Gothic Book"/>
                <a:cs typeface="Franklin Gothic Book"/>
              </a:defRPr>
            </a:lvl2pPr>
            <a:lvl3pPr marL="914400" indent="0">
              <a:buNone/>
              <a:defRPr sz="1400">
                <a:latin typeface="Franklin Gothic Book"/>
                <a:cs typeface="Franklin Gothic Book"/>
              </a:defRPr>
            </a:lvl3pPr>
            <a:lvl4pPr marL="1371600" indent="0">
              <a:buNone/>
              <a:defRPr sz="1400">
                <a:latin typeface="Franklin Gothic Book"/>
                <a:cs typeface="Franklin Gothic Book"/>
              </a:defRPr>
            </a:lvl4pPr>
            <a:lvl5pPr marL="1828800" indent="0">
              <a:buNone/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pl-PL" dirty="0" smtClean="0"/>
              <a:t>MIEJSCOWOŚĆ, XX/XX/201X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0" y="2531165"/>
            <a:ext cx="9144000" cy="2305878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5" y="426539"/>
            <a:ext cx="1981249" cy="1712377"/>
          </a:xfrm>
          <a:prstGeom prst="rect">
            <a:avLst/>
          </a:prstGeom>
        </p:spPr>
      </p:pic>
      <p:pic>
        <p:nvPicPr>
          <p:cNvPr id="1026" name="Picture 2" descr="innowacyjna_gospodark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" y="5546429"/>
            <a:ext cx="3107635" cy="6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e_efr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52" y="5379458"/>
            <a:ext cx="3154018" cy="8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1021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9326" y="185496"/>
            <a:ext cx="8749771" cy="6495684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9F9678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4519" y="3652845"/>
            <a:ext cx="72840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50350" y="3984785"/>
            <a:ext cx="460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Zakład Przerobu Biomasy Roślinnej S.A.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Wielki Łęck 81A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13-230 Lidzbark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9" y="831746"/>
            <a:ext cx="2880000" cy="24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549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356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720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19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4423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622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2CE0-F392-4B54-B9BA-E341E77A13C2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2DFD1-EAAB-4146-B5D9-6FDB69339D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3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643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549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3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002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068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0" y="2441496"/>
            <a:ext cx="8098753" cy="31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603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6859" y="333775"/>
            <a:ext cx="3932238" cy="3476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400">
                <a:latin typeface="Franklin Gothic Book"/>
                <a:cs typeface="Franklin Gothic Book"/>
              </a:defRPr>
            </a:lvl2pPr>
            <a:lvl3pPr marL="914400" indent="0">
              <a:buNone/>
              <a:defRPr sz="1400">
                <a:latin typeface="Franklin Gothic Book"/>
                <a:cs typeface="Franklin Gothic Book"/>
              </a:defRPr>
            </a:lvl3pPr>
            <a:lvl4pPr marL="1371600" indent="0">
              <a:buNone/>
              <a:defRPr sz="1400">
                <a:latin typeface="Franklin Gothic Book"/>
                <a:cs typeface="Franklin Gothic Book"/>
              </a:defRPr>
            </a:lvl4pPr>
            <a:lvl5pPr marL="1828800" indent="0">
              <a:buNone/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pl-PL" dirty="0" smtClean="0"/>
              <a:t>MIEJSCOWOŚĆ, XX/XX/201X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0" y="2531165"/>
            <a:ext cx="9144000" cy="2305878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5" y="426539"/>
            <a:ext cx="1981249" cy="1712377"/>
          </a:xfrm>
          <a:prstGeom prst="rect">
            <a:avLst/>
          </a:prstGeom>
        </p:spPr>
      </p:pic>
      <p:pic>
        <p:nvPicPr>
          <p:cNvPr id="1026" name="Picture 2" descr="innowacyjna_gospodark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" y="5546429"/>
            <a:ext cx="3107635" cy="6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e_efr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52" y="5379458"/>
            <a:ext cx="3154018" cy="8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7593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9326" y="185496"/>
            <a:ext cx="8749771" cy="6495684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9F9678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4519" y="3652845"/>
            <a:ext cx="72840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50350" y="3984785"/>
            <a:ext cx="460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Zakład Przerobu Biomasy Roślinnej S.A.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Wielki Łęck 81A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13-230 Lidzbark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9" y="831746"/>
            <a:ext cx="2880000" cy="24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58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00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8B8F-8BF7-4A23-A3BB-2E8053DF3F7D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46507-D881-4330-B2D5-C07FA04318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0851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62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97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534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247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209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31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345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274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51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F09C-2601-4861-8622-D44977DC5293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8200F-C1C0-42C8-A9CC-15E61726C6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63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0" y="2441496"/>
            <a:ext cx="8098753" cy="31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01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6859" y="333775"/>
            <a:ext cx="3932238" cy="3476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400">
                <a:latin typeface="Franklin Gothic Book"/>
                <a:cs typeface="Franklin Gothic Book"/>
              </a:defRPr>
            </a:lvl2pPr>
            <a:lvl3pPr marL="914400" indent="0">
              <a:buNone/>
              <a:defRPr sz="1400">
                <a:latin typeface="Franklin Gothic Book"/>
                <a:cs typeface="Franklin Gothic Book"/>
              </a:defRPr>
            </a:lvl3pPr>
            <a:lvl4pPr marL="1371600" indent="0">
              <a:buNone/>
              <a:defRPr sz="1400">
                <a:latin typeface="Franklin Gothic Book"/>
                <a:cs typeface="Franklin Gothic Book"/>
              </a:defRPr>
            </a:lvl4pPr>
            <a:lvl5pPr marL="1828800" indent="0">
              <a:buNone/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pl-PL" dirty="0" smtClean="0"/>
              <a:t>MIEJSCOWOŚĆ, XX/XX/201X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0" y="2531165"/>
            <a:ext cx="9144000" cy="2305878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5" y="426539"/>
            <a:ext cx="1981249" cy="1712377"/>
          </a:xfrm>
          <a:prstGeom prst="rect">
            <a:avLst/>
          </a:prstGeom>
        </p:spPr>
      </p:pic>
      <p:pic>
        <p:nvPicPr>
          <p:cNvPr id="1026" name="Picture 2" descr="innowacyjna_gospodark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" y="5546429"/>
            <a:ext cx="3107635" cy="6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e_efr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52" y="5379458"/>
            <a:ext cx="3154018" cy="8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1259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9326" y="185496"/>
            <a:ext cx="8749771" cy="6495684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9F9678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4519" y="3652845"/>
            <a:ext cx="72840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50350" y="3984785"/>
            <a:ext cx="460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Zakład Przerobu Biomasy Roślinnej S.A.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Wielki Łęck 81A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13-230 Lidzbark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9" y="831746"/>
            <a:ext cx="2880000" cy="24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1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324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200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95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95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061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1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366DE-373F-4F74-9ECC-CAE106B6E692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983BF-904A-4FF9-8997-71AA5B75707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610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4687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752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8189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9154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text</a:t>
            </a:r>
            <a:r>
              <a:rPr lang="pl-PL" dirty="0" smtClean="0"/>
              <a:t> </a:t>
            </a:r>
            <a:r>
              <a:rPr lang="pl-PL" dirty="0" err="1" smtClean="0"/>
              <a:t>styles</a:t>
            </a:r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715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67460" y="653987"/>
            <a:ext cx="8791636" cy="60313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27465" y="168541"/>
            <a:ext cx="363163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buNone/>
              <a:defRPr sz="1400" b="1" i="0" baseline="0">
                <a:solidFill>
                  <a:schemeClr val="bg1"/>
                </a:solidFill>
                <a:latin typeface="+mj-lt"/>
                <a:cs typeface="Franklin Gothic Boo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CLICK TO EDIT MASTER SUBTITLE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64440" y="2441496"/>
            <a:ext cx="7776007" cy="32914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>
                <a:solidFill>
                  <a:srgbClr val="006600"/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pl-PL" dirty="0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64440" y="1408905"/>
            <a:ext cx="7776007" cy="684622"/>
          </a:xfrm>
          <a:prstGeom prst="rect">
            <a:avLst/>
          </a:prstGeom>
        </p:spPr>
        <p:txBody>
          <a:bodyPr vert="horz"/>
          <a:lstStyle>
            <a:lvl1pPr algn="l">
              <a:defRPr sz="3200" b="0" i="0">
                <a:solidFill>
                  <a:srgbClr val="006600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pl-PL" dirty="0" err="1" smtClean="0"/>
              <a:t>Click</a:t>
            </a:r>
            <a:r>
              <a:rPr lang="pl-PL" dirty="0" smtClean="0"/>
              <a:t> to </a:t>
            </a:r>
            <a:r>
              <a:rPr lang="pl-PL" dirty="0" err="1" smtClean="0"/>
              <a:t>edit</a:t>
            </a:r>
            <a:r>
              <a:rPr lang="pl-PL" dirty="0" smtClean="0"/>
              <a:t> Master </a:t>
            </a:r>
            <a:r>
              <a:rPr lang="pl-PL" dirty="0" err="1" smtClean="0"/>
              <a:t>title</a:t>
            </a:r>
            <a:r>
              <a:rPr lang="pl-PL" dirty="0" smtClean="0"/>
              <a:t> style</a:t>
            </a:r>
            <a:endParaRPr lang="en-US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60" y="57954"/>
            <a:ext cx="648000" cy="560065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0" y="2441496"/>
            <a:ext cx="8098753" cy="31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6499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026859" y="333775"/>
            <a:ext cx="3932238" cy="347663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140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defRPr>
            </a:lvl1pPr>
            <a:lvl2pPr marL="457200" indent="0">
              <a:buNone/>
              <a:defRPr sz="1400">
                <a:latin typeface="Franklin Gothic Book"/>
                <a:cs typeface="Franklin Gothic Book"/>
              </a:defRPr>
            </a:lvl2pPr>
            <a:lvl3pPr marL="914400" indent="0">
              <a:buNone/>
              <a:defRPr sz="1400">
                <a:latin typeface="Franklin Gothic Book"/>
                <a:cs typeface="Franklin Gothic Book"/>
              </a:defRPr>
            </a:lvl3pPr>
            <a:lvl4pPr marL="1371600" indent="0">
              <a:buNone/>
              <a:defRPr sz="1400">
                <a:latin typeface="Franklin Gothic Book"/>
                <a:cs typeface="Franklin Gothic Book"/>
              </a:defRPr>
            </a:lvl4pPr>
            <a:lvl5pPr marL="1828800" indent="0">
              <a:buNone/>
              <a:defRPr sz="1400">
                <a:latin typeface="Franklin Gothic Book"/>
                <a:cs typeface="Franklin Gothic Book"/>
              </a:defRPr>
            </a:lvl5pPr>
          </a:lstStyle>
          <a:p>
            <a:pPr lvl="0"/>
            <a:r>
              <a:rPr lang="pl-PL" dirty="0" smtClean="0"/>
              <a:t>MIEJSCOWOŚĆ, XX/XX/201X</a:t>
            </a:r>
            <a:endParaRPr lang="en-US" dirty="0"/>
          </a:p>
        </p:txBody>
      </p:sp>
      <p:sp>
        <p:nvSpPr>
          <p:cNvPr id="4" name="Prostokąt 3"/>
          <p:cNvSpPr/>
          <p:nvPr userDrawn="1"/>
        </p:nvSpPr>
        <p:spPr>
          <a:xfrm>
            <a:off x="0" y="2531165"/>
            <a:ext cx="9144000" cy="2305878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5" y="426539"/>
            <a:ext cx="1981249" cy="1712377"/>
          </a:xfrm>
          <a:prstGeom prst="rect">
            <a:avLst/>
          </a:prstGeom>
        </p:spPr>
      </p:pic>
      <p:pic>
        <p:nvPicPr>
          <p:cNvPr id="1026" name="Picture 2" descr="innowacyjna_gospodarka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78" y="5546429"/>
            <a:ext cx="3107635" cy="60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ue_efrr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52" y="5379458"/>
            <a:ext cx="3154018" cy="87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8126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9326" y="185496"/>
            <a:ext cx="8749771" cy="6495684"/>
          </a:xfrm>
          <a:prstGeom prst="rect">
            <a:avLst/>
          </a:prstGeom>
          <a:solidFill>
            <a:srgbClr val="77A821"/>
          </a:solidFill>
          <a:ln>
            <a:solidFill>
              <a:srgbClr val="77A82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9F9678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4519" y="3652845"/>
            <a:ext cx="72840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50350" y="3984785"/>
            <a:ext cx="4603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Zakład Przerobu Biomasy Roślinnej S.A.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Wielki Łęck 81A</a:t>
            </a:r>
            <a:endParaRPr lang="pl-PL" sz="1400" dirty="0">
              <a:solidFill>
                <a:prstClr val="white"/>
              </a:solidFill>
              <a:latin typeface="Franklin Gothic Book"/>
              <a:cs typeface="Franklin Gothic Book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400" dirty="0" smtClean="0">
                <a:solidFill>
                  <a:prstClr val="white"/>
                </a:solidFill>
                <a:latin typeface="Franklin Gothic Book"/>
                <a:cs typeface="Franklin Gothic Book"/>
              </a:rPr>
              <a:t>13-230 Lidzbark</a:t>
            </a:r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9" y="831746"/>
            <a:ext cx="2880000" cy="248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6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62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F7BD-2AE5-408F-B2BB-533CE5C1A21E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79049-B4D6-467C-9A46-B638CB41CB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3992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996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364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62603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879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9899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142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26531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647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2015-02-09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6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edyt. styl wz. tyt.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CAD590-574B-471A-BC54-8E41DA49B49F}" type="datetimeFigureOut">
              <a:rPr lang="pl-PL"/>
              <a:pPr>
                <a:defRPr/>
              </a:pPr>
              <a:t>2015-02-09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0A406F-05D5-4372-8396-C41BE3E1DD8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2015-02-09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873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2015-02-09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763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2015-02-09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2352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2015-02-09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960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2015-02-09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9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161FB7-6086-354A-B5E3-F2D05F68A8DD}" type="datetimeFigureOut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2015-02-09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216772A-E728-A745-91BD-13053CDA82F5}" type="slidenum">
              <a:rPr lang="pl-PL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423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olanta.jasionowska@zpbr.pl" TargetMode="External"/><Relationship Id="rId2" Type="http://schemas.openxmlformats.org/officeDocument/2006/relationships/hyperlink" Target="mailto:robert.kocewicz@zpbr.pl" TargetMode="External"/><Relationship Id="rId1" Type="http://schemas.openxmlformats.org/officeDocument/2006/relationships/slideLayout" Target="../slideLayouts/slideLayout8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12" y="2408127"/>
            <a:ext cx="7876715" cy="3596952"/>
          </a:xfrm>
          <a:prstGeom prst="rect">
            <a:avLst/>
          </a:prstGeom>
        </p:spPr>
      </p:pic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67544" y="2093527"/>
            <a:ext cx="8072903" cy="414378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CO TO JEST PARK PRZEMYSŁOWY ?</a:t>
            </a:r>
            <a:endParaRPr lang="pl-PL" dirty="0"/>
          </a:p>
        </p:txBody>
      </p:sp>
      <p:pic>
        <p:nvPicPr>
          <p:cNvPr id="5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41496"/>
            <a:ext cx="8208217" cy="3795816"/>
          </a:xfrm>
        </p:spPr>
      </p:pic>
    </p:spTree>
    <p:extLst>
      <p:ext uri="{BB962C8B-B14F-4D97-AF65-F5344CB8AC3E}">
        <p14:creationId xmlns:p14="http://schemas.microsoft.com/office/powerpoint/2010/main" val="34856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KONTAKT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586854" y="1160060"/>
            <a:ext cx="7806519" cy="395785"/>
          </a:xfrm>
          <a:prstGeom prst="rect">
            <a:avLst/>
          </a:prstGeom>
          <a:solidFill>
            <a:srgbClr val="0066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prstClr val="white"/>
                </a:solidFill>
              </a:rPr>
              <a:t>Kontakt</a:t>
            </a:r>
            <a:endParaRPr lang="pl-PL" sz="2400" b="1" dirty="0">
              <a:solidFill>
                <a:prstClr val="white"/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228397" y="2782803"/>
            <a:ext cx="5115373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2000" b="1" dirty="0" smtClean="0">
              <a:solidFill>
                <a:srgbClr val="0066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2000" b="1" dirty="0">
              <a:solidFill>
                <a:srgbClr val="0066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2000" dirty="0">
              <a:solidFill>
                <a:srgbClr val="006600"/>
              </a:solidFill>
              <a:latin typeface="Calibri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447277" y="2060848"/>
            <a:ext cx="615717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66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6600"/>
                </a:solidFill>
                <a:latin typeface="Calibri"/>
              </a:rPr>
              <a:t>Prezes Zarządu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6600"/>
                </a:solidFill>
                <a:latin typeface="Calibri"/>
              </a:rPr>
              <a:t>Tel. +48 692 10 67 56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6600"/>
                </a:solidFill>
                <a:latin typeface="Calibri"/>
              </a:rPr>
              <a:t>E-mail: </a:t>
            </a:r>
            <a:r>
              <a:rPr lang="pl-PL" sz="2000" dirty="0" smtClean="0">
                <a:solidFill>
                  <a:srgbClr val="006600"/>
                </a:solidFill>
                <a:latin typeface="Calibri"/>
                <a:hlinkClick r:id="rId2"/>
              </a:rPr>
              <a:t>robert.kocewicz@zpbr.pl</a:t>
            </a:r>
            <a:endParaRPr lang="pl-PL" sz="2000" dirty="0" smtClean="0">
              <a:solidFill>
                <a:srgbClr val="0066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66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6600"/>
                </a:solidFill>
                <a:latin typeface="Calibri"/>
              </a:rPr>
              <a:t>Koordynator ds.  administracji</a:t>
            </a:r>
            <a:endParaRPr lang="pl-PL" sz="2000" dirty="0">
              <a:solidFill>
                <a:srgbClr val="0066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6600"/>
                </a:solidFill>
                <a:latin typeface="Calibri"/>
              </a:rPr>
              <a:t>Tel. + 48 506 540 241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6600"/>
                </a:solidFill>
                <a:latin typeface="Calibri"/>
              </a:rPr>
              <a:t>E- mail: </a:t>
            </a:r>
            <a:r>
              <a:rPr lang="pl-PL" sz="2000" dirty="0" smtClean="0">
                <a:solidFill>
                  <a:srgbClr val="006600"/>
                </a:solidFill>
                <a:latin typeface="Calibri"/>
                <a:hlinkClick r:id="rId3"/>
              </a:rPr>
              <a:t>jolanta.jasionowska@zpbr.pl</a:t>
            </a:r>
            <a:endParaRPr lang="pl-PL" sz="2000" dirty="0">
              <a:solidFill>
                <a:srgbClr val="0066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2000" dirty="0" smtClean="0">
              <a:solidFill>
                <a:srgbClr val="006600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l-PL" sz="2000" dirty="0">
              <a:solidFill>
                <a:srgbClr val="006600"/>
              </a:solidFill>
              <a:latin typeface="Calibri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pl-PL" sz="2000" dirty="0" smtClean="0">
                <a:solidFill>
                  <a:srgbClr val="006600"/>
                </a:solidFill>
                <a:latin typeface="Calibri"/>
              </a:rPr>
              <a:t>                                                      </a:t>
            </a:r>
            <a:r>
              <a:rPr lang="pl-PL" sz="1400" dirty="0" smtClean="0">
                <a:solidFill>
                  <a:srgbClr val="006600"/>
                </a:solidFill>
                <a:latin typeface="Calibri"/>
              </a:rPr>
              <a:t>Dziękujemy za uwagę                         zapraszamy do współpracy</a:t>
            </a:r>
            <a:endParaRPr lang="pl-PL" sz="1400" dirty="0">
              <a:solidFill>
                <a:srgbClr val="0066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79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87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Wizja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4543431" y="2255780"/>
            <a:ext cx="4171955" cy="1258949"/>
          </a:xfrm>
        </p:spPr>
        <p:txBody>
          <a:bodyPr>
            <a:normAutofit/>
          </a:bodyPr>
          <a:lstStyle/>
          <a:p>
            <a:r>
              <a:rPr lang="pl-PL" sz="2500" i="1" dirty="0" smtClean="0"/>
              <a:t>Budowlana płyta izolacyjna   z masy włóknistej z biomasy roślinnej i makulatury</a:t>
            </a:r>
            <a:endParaRPr lang="pl-PL" sz="2500" i="1" dirty="0"/>
          </a:p>
        </p:txBody>
      </p:sp>
      <p:sp>
        <p:nvSpPr>
          <p:cNvPr id="6" name="Symbol zastępczy tekstu 2"/>
          <p:cNvSpPr txBox="1">
            <a:spLocks/>
          </p:cNvSpPr>
          <p:nvPr/>
        </p:nvSpPr>
        <p:spPr>
          <a:xfrm>
            <a:off x="731103" y="2648677"/>
            <a:ext cx="2440722" cy="473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66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2400" b="1" dirty="0" smtClean="0"/>
              <a:t>NASZ PRODUKT</a:t>
            </a:r>
            <a:endParaRPr lang="pl-PL" sz="2400" b="1" dirty="0"/>
          </a:p>
        </p:txBody>
      </p:sp>
      <p:sp>
        <p:nvSpPr>
          <p:cNvPr id="7" name="Symbol zastępczy tekstu 2"/>
          <p:cNvSpPr txBox="1">
            <a:spLocks/>
          </p:cNvSpPr>
          <p:nvPr/>
        </p:nvSpPr>
        <p:spPr>
          <a:xfrm>
            <a:off x="731103" y="4346509"/>
            <a:ext cx="1926371" cy="473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66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2400" b="1" dirty="0" smtClean="0"/>
              <a:t>NASZA WIZJA</a:t>
            </a:r>
            <a:endParaRPr lang="pl-PL" sz="2400" b="1" dirty="0"/>
          </a:p>
        </p:txBody>
      </p:sp>
      <p:sp>
        <p:nvSpPr>
          <p:cNvPr id="8" name="Symbol zastępczy tekstu 2"/>
          <p:cNvSpPr txBox="1">
            <a:spLocks/>
          </p:cNvSpPr>
          <p:nvPr/>
        </p:nvSpPr>
        <p:spPr>
          <a:xfrm>
            <a:off x="4543431" y="3922655"/>
            <a:ext cx="4544258" cy="1320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6600"/>
                </a:solidFill>
                <a:latin typeface="Franklin Gothic Book"/>
                <a:ea typeface="+mn-ea"/>
                <a:cs typeface="Franklin Gothic Book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pl-PL" sz="2500" i="1" dirty="0" smtClean="0"/>
              <a:t>Zrewolucjonizować branżę budowlanych materiałów izolacyjnych nowym produktem</a:t>
            </a:r>
            <a:endParaRPr lang="pl-PL" sz="2500" i="1" dirty="0"/>
          </a:p>
        </p:txBody>
      </p:sp>
      <p:sp>
        <p:nvSpPr>
          <p:cNvPr id="12" name="Strzałka w prawo 11"/>
          <p:cNvSpPr/>
          <p:nvPr/>
        </p:nvSpPr>
        <p:spPr>
          <a:xfrm>
            <a:off x="3271840" y="4260060"/>
            <a:ext cx="868002" cy="64605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37400" r="315" b="32131"/>
          <a:stretch/>
        </p:blipFill>
        <p:spPr>
          <a:xfrm>
            <a:off x="541151" y="5557845"/>
            <a:ext cx="7900988" cy="800092"/>
          </a:xfrm>
          <a:prstGeom prst="rect">
            <a:avLst/>
          </a:prstGeom>
        </p:spPr>
      </p:pic>
      <p:sp>
        <p:nvSpPr>
          <p:cNvPr id="10" name="Strzałka w prawo 9"/>
          <p:cNvSpPr/>
          <p:nvPr/>
        </p:nvSpPr>
        <p:spPr>
          <a:xfrm>
            <a:off x="3271840" y="2562228"/>
            <a:ext cx="868002" cy="646052"/>
          </a:xfrm>
          <a:prstGeom prst="right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64" r="6031" b="44576"/>
          <a:stretch/>
        </p:blipFill>
        <p:spPr>
          <a:xfrm>
            <a:off x="183957" y="855597"/>
            <a:ext cx="8188513" cy="90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KROK 1</a:t>
            </a:r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451640" y="5185243"/>
            <a:ext cx="2442527" cy="1368001"/>
            <a:chOff x="453222" y="4094559"/>
            <a:chExt cx="2442527" cy="1732565"/>
          </a:xfrm>
        </p:grpSpPr>
        <p:sp>
          <p:nvSpPr>
            <p:cNvPr id="7" name="Prostokąt 6"/>
            <p:cNvSpPr/>
            <p:nvPr/>
          </p:nvSpPr>
          <p:spPr>
            <a:xfrm>
              <a:off x="453222" y="4250451"/>
              <a:ext cx="2442526" cy="1442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800" b="1" dirty="0" smtClean="0">
                  <a:solidFill>
                    <a:srgbClr val="006600"/>
                  </a:solidFill>
                  <a:latin typeface="Calibri"/>
                </a:rPr>
                <a:t>PATENT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000" b="1" dirty="0" smtClean="0">
                  <a:solidFill>
                    <a:srgbClr val="006600"/>
                  </a:solidFill>
                  <a:latin typeface="Calibri"/>
                </a:rPr>
                <a:t>zabezpiecza projekt przed konkurencją</a:t>
              </a:r>
              <a:endParaRPr lang="pl-PL" sz="1600" dirty="0">
                <a:solidFill>
                  <a:srgbClr val="006600"/>
                </a:solidFill>
                <a:latin typeface="Calibri"/>
              </a:endParaRPr>
            </a:p>
          </p:txBody>
        </p:sp>
        <p:sp>
          <p:nvSpPr>
            <p:cNvPr id="8" name="Prostokąt 7"/>
            <p:cNvSpPr/>
            <p:nvPr/>
          </p:nvSpPr>
          <p:spPr bwMode="auto">
            <a:xfrm>
              <a:off x="519222" y="4094559"/>
              <a:ext cx="2376527" cy="1732565"/>
            </a:xfrm>
            <a:prstGeom prst="rect">
              <a:avLst/>
            </a:prstGeom>
            <a:noFill/>
            <a:ln>
              <a:solidFill>
                <a:srgbClr val="006600"/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 b="0" dirty="0">
                <a:solidFill>
                  <a:srgbClr val="4F81BD"/>
                </a:solidFill>
                <a:latin typeface="Calibri"/>
              </a:endParaRP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517640" y="3713556"/>
            <a:ext cx="2442526" cy="1368000"/>
            <a:chOff x="366821" y="2017917"/>
            <a:chExt cx="2442526" cy="1732565"/>
          </a:xfrm>
        </p:grpSpPr>
        <p:sp>
          <p:nvSpPr>
            <p:cNvPr id="10" name="Prostokąt 9"/>
            <p:cNvSpPr/>
            <p:nvPr/>
          </p:nvSpPr>
          <p:spPr>
            <a:xfrm>
              <a:off x="366821" y="2191702"/>
              <a:ext cx="2442526" cy="1286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000" b="1" dirty="0" smtClean="0">
                  <a:solidFill>
                    <a:srgbClr val="006600"/>
                  </a:solidFill>
                  <a:latin typeface="Calibri"/>
                </a:rPr>
                <a:t>Uruchomienie międzynarodowej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000" b="1" dirty="0" smtClean="0">
                  <a:solidFill>
                    <a:srgbClr val="006600"/>
                  </a:solidFill>
                  <a:latin typeface="Calibri"/>
                </a:rPr>
                <a:t> produkcji</a:t>
              </a:r>
              <a:endParaRPr lang="pl-PL" sz="1600" dirty="0">
                <a:solidFill>
                  <a:srgbClr val="006600"/>
                </a:solidFill>
                <a:latin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 bwMode="auto">
            <a:xfrm>
              <a:off x="366821" y="2017917"/>
              <a:ext cx="2376527" cy="1732565"/>
            </a:xfrm>
            <a:prstGeom prst="rect">
              <a:avLst/>
            </a:prstGeom>
            <a:noFill/>
            <a:ln>
              <a:solidFill>
                <a:srgbClr val="006600"/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 b="0" dirty="0">
                <a:solidFill>
                  <a:srgbClr val="4F81BD"/>
                </a:solidFill>
                <a:latin typeface="Calibri"/>
              </a:endParaRPr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452167" y="743653"/>
            <a:ext cx="2442526" cy="1367999"/>
            <a:chOff x="453222" y="4094559"/>
            <a:chExt cx="2442526" cy="1080000"/>
          </a:xfrm>
        </p:grpSpPr>
        <p:sp>
          <p:nvSpPr>
            <p:cNvPr id="13" name="Prostokąt 12"/>
            <p:cNvSpPr/>
            <p:nvPr/>
          </p:nvSpPr>
          <p:spPr>
            <a:xfrm>
              <a:off x="453222" y="4178968"/>
              <a:ext cx="2442526" cy="9476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400" b="1" dirty="0" smtClean="0">
                  <a:solidFill>
                    <a:srgbClr val="006600"/>
                  </a:solidFill>
                  <a:latin typeface="Calibri"/>
                </a:rPr>
                <a:t>Zakład produkcyjny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400" b="1" dirty="0" smtClean="0">
                  <a:solidFill>
                    <a:srgbClr val="006600"/>
                  </a:solidFill>
                  <a:latin typeface="Calibri"/>
                </a:rPr>
                <a:t>w Wielkim Łęcku</a:t>
              </a:r>
              <a:endParaRPr lang="pl-PL" dirty="0">
                <a:solidFill>
                  <a:srgbClr val="006600"/>
                </a:solidFill>
                <a:latin typeface="Calibri"/>
              </a:endParaRPr>
            </a:p>
          </p:txBody>
        </p:sp>
        <p:sp>
          <p:nvSpPr>
            <p:cNvPr id="14" name="Prostokąt 13"/>
            <p:cNvSpPr/>
            <p:nvPr/>
          </p:nvSpPr>
          <p:spPr bwMode="auto">
            <a:xfrm>
              <a:off x="519222" y="4094559"/>
              <a:ext cx="2376000" cy="1080000"/>
            </a:xfrm>
            <a:prstGeom prst="rect">
              <a:avLst/>
            </a:prstGeom>
            <a:noFill/>
            <a:ln>
              <a:solidFill>
                <a:srgbClr val="006600"/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 b="0" dirty="0">
                <a:solidFill>
                  <a:srgbClr val="4F81BD"/>
                </a:solidFill>
                <a:latin typeface="Calibri"/>
              </a:endParaRPr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452693" y="2226803"/>
            <a:ext cx="2442526" cy="1367999"/>
            <a:chOff x="453222" y="4094559"/>
            <a:chExt cx="2442526" cy="1080000"/>
          </a:xfrm>
        </p:grpSpPr>
        <p:sp>
          <p:nvSpPr>
            <p:cNvPr id="16" name="Prostokąt 15"/>
            <p:cNvSpPr/>
            <p:nvPr/>
          </p:nvSpPr>
          <p:spPr>
            <a:xfrm>
              <a:off x="453222" y="4141261"/>
              <a:ext cx="2442526" cy="850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b="1" dirty="0" smtClean="0">
                  <a:solidFill>
                    <a:srgbClr val="006600"/>
                  </a:solidFill>
                  <a:latin typeface="Calibri"/>
                </a:rPr>
                <a:t>Zatrudnienie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sz="2800" b="1" dirty="0" smtClean="0">
                  <a:solidFill>
                    <a:srgbClr val="006600"/>
                  </a:solidFill>
                  <a:latin typeface="Calibri"/>
                </a:rPr>
                <a:t>22</a:t>
              </a:r>
              <a:r>
                <a:rPr lang="pl-PL" sz="1400" b="1" dirty="0" smtClean="0">
                  <a:solidFill>
                    <a:srgbClr val="006600"/>
                  </a:solidFill>
                  <a:latin typeface="Calibri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pl-PL" b="1" dirty="0" smtClean="0">
                  <a:solidFill>
                    <a:srgbClr val="006600"/>
                  </a:solidFill>
                  <a:latin typeface="Calibri"/>
                </a:rPr>
                <a:t>osoby</a:t>
              </a:r>
              <a:endParaRPr lang="pl-PL" sz="1400" dirty="0">
                <a:solidFill>
                  <a:srgbClr val="006600"/>
                </a:solidFill>
                <a:latin typeface="Calibri"/>
              </a:endParaRPr>
            </a:p>
          </p:txBody>
        </p:sp>
        <p:sp>
          <p:nvSpPr>
            <p:cNvPr id="17" name="Prostokąt 16"/>
            <p:cNvSpPr/>
            <p:nvPr/>
          </p:nvSpPr>
          <p:spPr bwMode="auto">
            <a:xfrm>
              <a:off x="519222" y="4094559"/>
              <a:ext cx="2376000" cy="1080000"/>
            </a:xfrm>
            <a:prstGeom prst="rect">
              <a:avLst/>
            </a:prstGeom>
            <a:noFill/>
            <a:ln>
              <a:solidFill>
                <a:srgbClr val="006600"/>
              </a:solidFill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cs-CZ" sz="1800" b="0" dirty="0">
                <a:solidFill>
                  <a:srgbClr val="4F81BD"/>
                </a:solidFill>
                <a:latin typeface="Calibri"/>
              </a:endParaRPr>
            </a:p>
          </p:txBody>
        </p:sp>
      </p:grpSp>
      <p:pic>
        <p:nvPicPr>
          <p:cNvPr id="18" name="Obraz 17"/>
          <p:cNvPicPr>
            <a:picLocks noChangeAspect="1"/>
          </p:cNvPicPr>
          <p:nvPr/>
        </p:nvPicPr>
        <p:blipFill rotWithShape="1">
          <a:blip r:embed="rId2"/>
          <a:srcRect l="37260" t="20900" r="37264" b="16211"/>
          <a:stretch/>
        </p:blipFill>
        <p:spPr>
          <a:xfrm>
            <a:off x="4186237" y="1294516"/>
            <a:ext cx="3314700" cy="46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9" name="Prostokąt 18"/>
          <p:cNvSpPr/>
          <p:nvPr/>
        </p:nvSpPr>
        <p:spPr>
          <a:xfrm>
            <a:off x="4764145" y="3583720"/>
            <a:ext cx="214312" cy="118752"/>
          </a:xfrm>
          <a:prstGeom prst="rect">
            <a:avLst/>
          </a:prstGeom>
          <a:solidFill>
            <a:srgbClr val="F0EDE5"/>
          </a:solidFill>
          <a:ln>
            <a:solidFill>
              <a:srgbClr val="F0EDE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371975" y="3456304"/>
            <a:ext cx="1257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pl-PL" sz="1200" b="1" dirty="0" smtClean="0">
                <a:solidFill>
                  <a:srgbClr val="1F497D"/>
                </a:solidFill>
                <a:latin typeface="Calibri"/>
              </a:rPr>
              <a:t>Wielki Łęck</a:t>
            </a:r>
            <a:endParaRPr lang="pl-PL" sz="1200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4343400" y="3284117"/>
            <a:ext cx="984065" cy="594461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586854" y="2111202"/>
            <a:ext cx="7776007" cy="44861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Kierownik zakładu produkcyjnego (1)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Specjalista ds. sprzedaży (3)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Specjalista ds. badawczo-rozwojowych (1)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Specjalista ds. </a:t>
            </a:r>
            <a:r>
              <a:rPr lang="pl-PL" dirty="0" err="1" smtClean="0"/>
              <a:t>administracyjno</a:t>
            </a:r>
            <a:r>
              <a:rPr lang="pl-PL" dirty="0" smtClean="0"/>
              <a:t> - finansowych (1)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Specjalista ds. technicznych (1)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Specjalista ds. dostaw (1)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Kierowca /operator ciągnika (2)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Operator wózka widłowego (8)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Kierownik zmiany (4)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Operator maszyn  (8)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dirty="0" smtClean="0"/>
              <a:t>Pracownik ochrony (1)</a:t>
            </a:r>
          </a:p>
          <a:p>
            <a:r>
              <a:rPr lang="pl-PL" b="1" dirty="0" smtClean="0"/>
              <a:t>W sumie</a:t>
            </a:r>
            <a:r>
              <a:rPr lang="pl-PL" dirty="0" smtClean="0"/>
              <a:t>: </a:t>
            </a:r>
            <a:r>
              <a:rPr lang="pl-PL" b="1" u="sng" dirty="0" smtClean="0"/>
              <a:t>31 osób</a:t>
            </a:r>
            <a:endParaRPr lang="pl-PL" b="1" u="sng" dirty="0"/>
          </a:p>
        </p:txBody>
      </p:sp>
      <p:sp>
        <p:nvSpPr>
          <p:cNvPr id="5" name="Prostokąt 4"/>
          <p:cNvSpPr/>
          <p:nvPr/>
        </p:nvSpPr>
        <p:spPr>
          <a:xfrm>
            <a:off x="586854" y="1160060"/>
            <a:ext cx="7806519" cy="39578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prstClr val="white"/>
                </a:solidFill>
              </a:rPr>
              <a:t>Planowana struktura zatrudnienia</a:t>
            </a:r>
            <a:endParaRPr lang="pl-PL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38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5652422" y="1552380"/>
            <a:ext cx="1079818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defTabSz="914400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Specjalista ds. </a:t>
            </a:r>
            <a:r>
              <a:rPr lang="pl-PL" sz="900" b="1" dirty="0" err="1" smtClean="0">
                <a:solidFill>
                  <a:srgbClr val="006600"/>
                </a:solidFill>
              </a:rPr>
              <a:t>admin-finans</a:t>
            </a:r>
            <a:endParaRPr lang="pl-PL" sz="900" b="1" dirty="0">
              <a:solidFill>
                <a:srgbClr val="006600"/>
              </a:solidFill>
            </a:endParaRPr>
          </a:p>
        </p:txBody>
      </p:sp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339872" y="1557040"/>
            <a:ext cx="1080000" cy="431800"/>
          </a:xfrm>
          <a:prstGeom prst="rect">
            <a:avLst/>
          </a:prstGeom>
          <a:noFill/>
          <a:ln w="3175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Kierownik zakładu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7308303" y="1556792"/>
            <a:ext cx="1080121" cy="43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Specjalista ds. sprzedaży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996056" y="1552380"/>
            <a:ext cx="1080000" cy="431800"/>
          </a:xfrm>
          <a:prstGeom prst="rect">
            <a:avLst/>
          </a:prstGeom>
          <a:noFill/>
          <a:ln w="3175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Specjalista ds. B+R</a:t>
            </a:r>
          </a:p>
        </p:txBody>
      </p:sp>
      <p:sp>
        <p:nvSpPr>
          <p:cNvPr id="16390" name="Text Box 9"/>
          <p:cNvSpPr txBox="1">
            <a:spLocks noChangeArrowheads="1"/>
          </p:cNvSpPr>
          <p:nvPr/>
        </p:nvSpPr>
        <p:spPr bwMode="auto">
          <a:xfrm>
            <a:off x="467545" y="4005312"/>
            <a:ext cx="1080171" cy="43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Kierownik zmiany </a:t>
            </a:r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467545" y="4509368"/>
            <a:ext cx="1080172" cy="43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wózka widłowego </a:t>
            </a:r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467545" y="5013424"/>
            <a:ext cx="1080172" cy="43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wózka widłowego </a:t>
            </a:r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467545" y="5517480"/>
            <a:ext cx="1080172" cy="43180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maszyn </a:t>
            </a:r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3059776" y="2564904"/>
            <a:ext cx="1080176" cy="43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Specjalista ds. dostaw</a:t>
            </a:r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1764283" y="2565152"/>
            <a:ext cx="107952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Specjalista ds. technicznych</a:t>
            </a:r>
          </a:p>
        </p:txBody>
      </p:sp>
      <p:sp>
        <p:nvSpPr>
          <p:cNvPr id="16397" name="Line 16"/>
          <p:cNvSpPr>
            <a:spLocks noChangeShapeType="1"/>
          </p:cNvSpPr>
          <p:nvPr/>
        </p:nvSpPr>
        <p:spPr bwMode="auto">
          <a:xfrm>
            <a:off x="2915816" y="1988841"/>
            <a:ext cx="7802" cy="180360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6398" name="Line 17"/>
          <p:cNvSpPr>
            <a:spLocks noChangeShapeType="1"/>
          </p:cNvSpPr>
          <p:nvPr/>
        </p:nvSpPr>
        <p:spPr bwMode="auto">
          <a:xfrm>
            <a:off x="2843808" y="2775855"/>
            <a:ext cx="216024" cy="5073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6399" name="Line 18"/>
          <p:cNvSpPr>
            <a:spLocks noChangeShapeType="1"/>
          </p:cNvSpPr>
          <p:nvPr/>
        </p:nvSpPr>
        <p:spPr bwMode="auto">
          <a:xfrm>
            <a:off x="1079836" y="3789164"/>
            <a:ext cx="3852204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7308304" y="2060848"/>
            <a:ext cx="1080121" cy="431800"/>
          </a:xfrm>
          <a:prstGeom prst="rect">
            <a:avLst/>
          </a:prstGeom>
          <a:noFill/>
          <a:ln w="1270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Sprzedawca 1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7308303" y="2564904"/>
            <a:ext cx="1080121" cy="431800"/>
          </a:xfrm>
          <a:prstGeom prst="rect">
            <a:avLst/>
          </a:prstGeom>
          <a:noFill/>
          <a:ln w="1270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Sprzedawca 2</a:t>
            </a:r>
          </a:p>
        </p:txBody>
      </p:sp>
      <p:sp>
        <p:nvSpPr>
          <p:cNvPr id="16402" name="Text Box 22"/>
          <p:cNvSpPr txBox="1">
            <a:spLocks noChangeArrowheads="1"/>
          </p:cNvSpPr>
          <p:nvPr/>
        </p:nvSpPr>
        <p:spPr bwMode="auto">
          <a:xfrm>
            <a:off x="4824312" y="764704"/>
            <a:ext cx="1079550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Prezes zarządu</a:t>
            </a:r>
          </a:p>
        </p:txBody>
      </p:sp>
      <p:sp>
        <p:nvSpPr>
          <p:cNvPr id="16409" name="Text Box 29"/>
          <p:cNvSpPr txBox="1">
            <a:spLocks noChangeArrowheads="1"/>
          </p:cNvSpPr>
          <p:nvPr/>
        </p:nvSpPr>
        <p:spPr bwMode="auto">
          <a:xfrm>
            <a:off x="459689" y="2565152"/>
            <a:ext cx="1087975" cy="43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Kierowca / operator ciągnika 1</a:t>
            </a:r>
          </a:p>
        </p:txBody>
      </p:sp>
      <p:sp>
        <p:nvSpPr>
          <p:cNvPr id="16410" name="Text Box 30"/>
          <p:cNvSpPr txBox="1">
            <a:spLocks noChangeArrowheads="1"/>
          </p:cNvSpPr>
          <p:nvPr/>
        </p:nvSpPr>
        <p:spPr bwMode="auto">
          <a:xfrm>
            <a:off x="459689" y="3068960"/>
            <a:ext cx="1080172" cy="431800"/>
          </a:xfrm>
          <a:prstGeom prst="rect">
            <a:avLst/>
          </a:prstGeom>
          <a:noFill/>
          <a:ln w="1270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Kierowca / operator ciągnika 2</a:t>
            </a:r>
          </a:p>
        </p:txBody>
      </p:sp>
      <p:sp>
        <p:nvSpPr>
          <p:cNvPr id="16411" name="Line 31"/>
          <p:cNvSpPr>
            <a:spLocks noChangeShapeType="1"/>
          </p:cNvSpPr>
          <p:nvPr/>
        </p:nvSpPr>
        <p:spPr bwMode="auto">
          <a:xfrm>
            <a:off x="1079836" y="3789164"/>
            <a:ext cx="0" cy="2159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6412" name="Line 32"/>
          <p:cNvSpPr>
            <a:spLocks noChangeShapeType="1"/>
          </p:cNvSpPr>
          <p:nvPr/>
        </p:nvSpPr>
        <p:spPr bwMode="auto">
          <a:xfrm>
            <a:off x="2303774" y="3789164"/>
            <a:ext cx="0" cy="2159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6414" name="Line 34"/>
          <p:cNvSpPr>
            <a:spLocks noChangeShapeType="1"/>
          </p:cNvSpPr>
          <p:nvPr/>
        </p:nvSpPr>
        <p:spPr bwMode="auto">
          <a:xfrm flipV="1">
            <a:off x="2923618" y="1340645"/>
            <a:ext cx="4888742" cy="5196"/>
          </a:xfrm>
          <a:prstGeom prst="line">
            <a:avLst/>
          </a:prstGeom>
          <a:noFill/>
          <a:ln w="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6415" name="Line 35"/>
          <p:cNvSpPr>
            <a:spLocks noChangeShapeType="1"/>
          </p:cNvSpPr>
          <p:nvPr/>
        </p:nvSpPr>
        <p:spPr bwMode="auto">
          <a:xfrm>
            <a:off x="2915816" y="1340892"/>
            <a:ext cx="0" cy="2159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44" name="Text Box 13"/>
          <p:cNvSpPr txBox="1">
            <a:spLocks noChangeArrowheads="1"/>
          </p:cNvSpPr>
          <p:nvPr/>
        </p:nvSpPr>
        <p:spPr bwMode="auto">
          <a:xfrm>
            <a:off x="467544" y="6017000"/>
            <a:ext cx="1080172" cy="431800"/>
          </a:xfrm>
          <a:prstGeom prst="rect">
            <a:avLst/>
          </a:prstGeom>
          <a:noFill/>
          <a:ln w="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</a:t>
            </a:r>
            <a:r>
              <a:rPr lang="pl-PL" sz="900" b="1" dirty="0" smtClean="0">
                <a:solidFill>
                  <a:srgbClr val="006600"/>
                </a:solidFill>
              </a:rPr>
              <a:t>maszyn </a:t>
            </a:r>
            <a:endParaRPr lang="pl-PL" sz="900" b="1" dirty="0">
              <a:solidFill>
                <a:srgbClr val="006600"/>
              </a:solidFill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1763689" y="4005064"/>
            <a:ext cx="1080171" cy="43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Kierownik zmiany </a:t>
            </a:r>
          </a:p>
        </p:txBody>
      </p:sp>
      <p:sp>
        <p:nvSpPr>
          <p:cNvPr id="46" name="Text Box 11"/>
          <p:cNvSpPr txBox="1">
            <a:spLocks noChangeArrowheads="1"/>
          </p:cNvSpPr>
          <p:nvPr/>
        </p:nvSpPr>
        <p:spPr bwMode="auto">
          <a:xfrm>
            <a:off x="1763689" y="4509120"/>
            <a:ext cx="1080172" cy="43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wózka widłowego </a:t>
            </a:r>
          </a:p>
        </p:txBody>
      </p:sp>
      <p:sp>
        <p:nvSpPr>
          <p:cNvPr id="47" name="Text Box 12"/>
          <p:cNvSpPr txBox="1">
            <a:spLocks noChangeArrowheads="1"/>
          </p:cNvSpPr>
          <p:nvPr/>
        </p:nvSpPr>
        <p:spPr bwMode="auto">
          <a:xfrm>
            <a:off x="1763689" y="5013176"/>
            <a:ext cx="1080172" cy="43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wózka widłowego </a:t>
            </a:r>
          </a:p>
        </p:txBody>
      </p:sp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1763689" y="5517232"/>
            <a:ext cx="1080172" cy="431800"/>
          </a:xfrm>
          <a:prstGeom prst="rect">
            <a:avLst/>
          </a:prstGeom>
          <a:noFill/>
          <a:ln w="19050">
            <a:solidFill>
              <a:srgbClr val="006600"/>
            </a:solidFill>
            <a:prstDash val="solid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maszyn </a:t>
            </a:r>
          </a:p>
        </p:txBody>
      </p:sp>
      <p:sp>
        <p:nvSpPr>
          <p:cNvPr id="49" name="Text Box 13"/>
          <p:cNvSpPr txBox="1">
            <a:spLocks noChangeArrowheads="1"/>
          </p:cNvSpPr>
          <p:nvPr/>
        </p:nvSpPr>
        <p:spPr bwMode="auto">
          <a:xfrm>
            <a:off x="1763688" y="6016752"/>
            <a:ext cx="1080172" cy="431800"/>
          </a:xfrm>
          <a:prstGeom prst="rect">
            <a:avLst/>
          </a:prstGeom>
          <a:noFill/>
          <a:ln w="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</a:t>
            </a:r>
            <a:r>
              <a:rPr lang="pl-PL" sz="900" b="1" dirty="0" smtClean="0">
                <a:solidFill>
                  <a:srgbClr val="006600"/>
                </a:solidFill>
              </a:rPr>
              <a:t>maszyn </a:t>
            </a:r>
            <a:endParaRPr lang="pl-PL" sz="900" b="1" dirty="0">
              <a:solidFill>
                <a:srgbClr val="006600"/>
              </a:solidFill>
            </a:endParaRP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3059833" y="4005064"/>
            <a:ext cx="1080171" cy="431800"/>
          </a:xfrm>
          <a:prstGeom prst="rect">
            <a:avLst/>
          </a:prstGeom>
          <a:noFill/>
          <a:ln w="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Kierownik zmiany 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3059833" y="4509120"/>
            <a:ext cx="1080172" cy="431800"/>
          </a:xfrm>
          <a:prstGeom prst="rect">
            <a:avLst/>
          </a:prstGeom>
          <a:noFill/>
          <a:ln w="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wózka widłowego </a:t>
            </a: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3059833" y="5013176"/>
            <a:ext cx="1080172" cy="431800"/>
          </a:xfrm>
          <a:prstGeom prst="rect">
            <a:avLst/>
          </a:prstGeom>
          <a:noFill/>
          <a:ln w="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wózka widłowego 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3059833" y="5517232"/>
            <a:ext cx="1080172" cy="431800"/>
          </a:xfrm>
          <a:prstGeom prst="rect">
            <a:avLst/>
          </a:prstGeom>
          <a:noFill/>
          <a:ln w="3175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maszyn </a:t>
            </a:r>
          </a:p>
        </p:txBody>
      </p:sp>
      <p:sp>
        <p:nvSpPr>
          <p:cNvPr id="54" name="Text Box 13"/>
          <p:cNvSpPr txBox="1">
            <a:spLocks noChangeArrowheads="1"/>
          </p:cNvSpPr>
          <p:nvPr/>
        </p:nvSpPr>
        <p:spPr bwMode="auto">
          <a:xfrm>
            <a:off x="3059832" y="6016752"/>
            <a:ext cx="1080172" cy="431800"/>
          </a:xfrm>
          <a:prstGeom prst="rect">
            <a:avLst/>
          </a:prstGeom>
          <a:noFill/>
          <a:ln w="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</a:t>
            </a:r>
            <a:r>
              <a:rPr lang="pl-PL" sz="900" b="1" dirty="0" smtClean="0">
                <a:solidFill>
                  <a:srgbClr val="006600"/>
                </a:solidFill>
              </a:rPr>
              <a:t>maszyn </a:t>
            </a:r>
            <a:endParaRPr lang="pl-PL" sz="900" b="1" dirty="0">
              <a:solidFill>
                <a:srgbClr val="006600"/>
              </a:solidFill>
            </a:endParaRPr>
          </a:p>
        </p:txBody>
      </p:sp>
      <p:sp>
        <p:nvSpPr>
          <p:cNvPr id="55" name="Text Box 9"/>
          <p:cNvSpPr txBox="1">
            <a:spLocks noChangeArrowheads="1"/>
          </p:cNvSpPr>
          <p:nvPr/>
        </p:nvSpPr>
        <p:spPr bwMode="auto">
          <a:xfrm>
            <a:off x="4355924" y="4005064"/>
            <a:ext cx="1080171" cy="431800"/>
          </a:xfrm>
          <a:prstGeom prst="rect">
            <a:avLst/>
          </a:prstGeom>
          <a:noFill/>
          <a:ln w="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Kierownik zmiany </a:t>
            </a: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4355924" y="4509120"/>
            <a:ext cx="1080172" cy="431800"/>
          </a:xfrm>
          <a:prstGeom prst="rect">
            <a:avLst/>
          </a:prstGeom>
          <a:noFill/>
          <a:ln w="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wózka widłowego 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4355924" y="5013176"/>
            <a:ext cx="1080172" cy="431800"/>
          </a:xfrm>
          <a:prstGeom prst="rect">
            <a:avLst/>
          </a:prstGeom>
          <a:noFill/>
          <a:ln w="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wózka widłowego 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4355924" y="5517232"/>
            <a:ext cx="1080172" cy="431800"/>
          </a:xfrm>
          <a:prstGeom prst="rect">
            <a:avLst/>
          </a:prstGeom>
          <a:noFill/>
          <a:ln w="3175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maszyn </a:t>
            </a:r>
          </a:p>
        </p:txBody>
      </p:sp>
      <p:sp>
        <p:nvSpPr>
          <p:cNvPr id="59" name="Text Box 13"/>
          <p:cNvSpPr txBox="1">
            <a:spLocks noChangeArrowheads="1"/>
          </p:cNvSpPr>
          <p:nvPr/>
        </p:nvSpPr>
        <p:spPr bwMode="auto">
          <a:xfrm>
            <a:off x="4355923" y="6016752"/>
            <a:ext cx="1080172" cy="431800"/>
          </a:xfrm>
          <a:prstGeom prst="rect">
            <a:avLst/>
          </a:prstGeom>
          <a:noFill/>
          <a:ln w="0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>
                <a:solidFill>
                  <a:srgbClr val="006600"/>
                </a:solidFill>
              </a:rPr>
              <a:t>Operator </a:t>
            </a:r>
            <a:r>
              <a:rPr lang="pl-PL" sz="900" b="1" dirty="0" smtClean="0">
                <a:solidFill>
                  <a:srgbClr val="006600"/>
                </a:solidFill>
              </a:rPr>
              <a:t>maszyn </a:t>
            </a:r>
            <a:endParaRPr lang="pl-PL" sz="900" b="1" dirty="0">
              <a:solidFill>
                <a:srgbClr val="006600"/>
              </a:solidFill>
            </a:endParaRPr>
          </a:p>
        </p:txBody>
      </p:sp>
      <p:sp>
        <p:nvSpPr>
          <p:cNvPr id="65" name="Text Box 29"/>
          <p:cNvSpPr txBox="1">
            <a:spLocks noChangeArrowheads="1"/>
          </p:cNvSpPr>
          <p:nvPr/>
        </p:nvSpPr>
        <p:spPr bwMode="auto">
          <a:xfrm>
            <a:off x="459689" y="2060848"/>
            <a:ext cx="1087975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 smtClean="0">
                <a:solidFill>
                  <a:srgbClr val="006600"/>
                </a:solidFill>
              </a:rPr>
              <a:t>Pracownik ochrony</a:t>
            </a:r>
            <a:endParaRPr lang="pl-PL" sz="900" b="1" dirty="0">
              <a:solidFill>
                <a:srgbClr val="006600"/>
              </a:solidFill>
            </a:endParaRPr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>
            <a:off x="4572000" y="1340892"/>
            <a:ext cx="0" cy="2159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7" name="Line 35"/>
          <p:cNvSpPr>
            <a:spLocks noChangeShapeType="1"/>
          </p:cNvSpPr>
          <p:nvPr/>
        </p:nvSpPr>
        <p:spPr bwMode="auto">
          <a:xfrm>
            <a:off x="6228184" y="1336233"/>
            <a:ext cx="0" cy="2159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8" name="Line 35"/>
          <p:cNvSpPr>
            <a:spLocks noChangeShapeType="1"/>
          </p:cNvSpPr>
          <p:nvPr/>
        </p:nvSpPr>
        <p:spPr bwMode="auto">
          <a:xfrm>
            <a:off x="7812360" y="1345841"/>
            <a:ext cx="0" cy="2159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1" name="Line 32"/>
          <p:cNvSpPr>
            <a:spLocks noChangeShapeType="1"/>
          </p:cNvSpPr>
          <p:nvPr/>
        </p:nvSpPr>
        <p:spPr bwMode="auto">
          <a:xfrm>
            <a:off x="3599864" y="3789164"/>
            <a:ext cx="0" cy="2159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2" name="Line 32"/>
          <p:cNvSpPr>
            <a:spLocks noChangeShapeType="1"/>
          </p:cNvSpPr>
          <p:nvPr/>
        </p:nvSpPr>
        <p:spPr bwMode="auto">
          <a:xfrm>
            <a:off x="4932040" y="3789164"/>
            <a:ext cx="0" cy="2159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3" name="Line 35"/>
          <p:cNvSpPr>
            <a:spLocks noChangeShapeType="1"/>
          </p:cNvSpPr>
          <p:nvPr/>
        </p:nvSpPr>
        <p:spPr bwMode="auto">
          <a:xfrm>
            <a:off x="5364088" y="1196504"/>
            <a:ext cx="0" cy="149337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4" name="Line 16"/>
          <p:cNvSpPr>
            <a:spLocks noChangeShapeType="1"/>
          </p:cNvSpPr>
          <p:nvPr/>
        </p:nvSpPr>
        <p:spPr bwMode="auto">
          <a:xfrm>
            <a:off x="1691082" y="2276872"/>
            <a:ext cx="598" cy="1008112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5" name="Line 18"/>
          <p:cNvSpPr>
            <a:spLocks noChangeShapeType="1"/>
          </p:cNvSpPr>
          <p:nvPr/>
        </p:nvSpPr>
        <p:spPr bwMode="auto">
          <a:xfrm>
            <a:off x="1547664" y="2276872"/>
            <a:ext cx="143418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1547664" y="3284984"/>
            <a:ext cx="143418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7" name="Line 18"/>
          <p:cNvSpPr>
            <a:spLocks noChangeShapeType="1"/>
          </p:cNvSpPr>
          <p:nvPr/>
        </p:nvSpPr>
        <p:spPr bwMode="auto">
          <a:xfrm flipV="1">
            <a:off x="1547664" y="2775855"/>
            <a:ext cx="216024" cy="6207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7308303" y="5013176"/>
            <a:ext cx="1079550" cy="4318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 smtClean="0">
                <a:solidFill>
                  <a:srgbClr val="006600"/>
                </a:solidFill>
              </a:rPr>
              <a:t>Aktualnie zatrudnieni</a:t>
            </a:r>
            <a:endParaRPr lang="pl-PL" sz="900" b="1" dirty="0">
              <a:solidFill>
                <a:srgbClr val="006600"/>
              </a:solidFill>
            </a:endParaRPr>
          </a:p>
        </p:txBody>
      </p:sp>
      <p:sp>
        <p:nvSpPr>
          <p:cNvPr id="62" name="Text Box 14"/>
          <p:cNvSpPr txBox="1">
            <a:spLocks noChangeArrowheads="1"/>
          </p:cNvSpPr>
          <p:nvPr/>
        </p:nvSpPr>
        <p:spPr bwMode="auto">
          <a:xfrm>
            <a:off x="7307681" y="5520258"/>
            <a:ext cx="1080176" cy="431800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 smtClean="0">
                <a:solidFill>
                  <a:srgbClr val="006600"/>
                </a:solidFill>
              </a:rPr>
              <a:t>2015/16</a:t>
            </a:r>
            <a:endParaRPr lang="pl-PL" sz="900" b="1" dirty="0">
              <a:solidFill>
                <a:srgbClr val="006600"/>
              </a:solidFill>
            </a:endParaRPr>
          </a:p>
        </p:txBody>
      </p:sp>
      <p:sp>
        <p:nvSpPr>
          <p:cNvPr id="63" name="Text Box 13"/>
          <p:cNvSpPr txBox="1">
            <a:spLocks noChangeArrowheads="1"/>
          </p:cNvSpPr>
          <p:nvPr/>
        </p:nvSpPr>
        <p:spPr bwMode="auto">
          <a:xfrm>
            <a:off x="7307681" y="6016752"/>
            <a:ext cx="1080172" cy="431800"/>
          </a:xfrm>
          <a:prstGeom prst="rect">
            <a:avLst/>
          </a:prstGeom>
          <a:noFill/>
          <a:ln w="3175">
            <a:solidFill>
              <a:srgbClr val="006600"/>
            </a:solidFill>
            <a:prstDash val="dash"/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spcBef>
                <a:spcPct val="50000"/>
              </a:spcBef>
            </a:pPr>
            <a:r>
              <a:rPr lang="pl-PL" sz="900" b="1" dirty="0" smtClean="0">
                <a:solidFill>
                  <a:srgbClr val="006600"/>
                </a:solidFill>
              </a:rPr>
              <a:t>Docelowo </a:t>
            </a:r>
            <a:endParaRPr lang="pl-PL" sz="900" b="1" dirty="0">
              <a:solidFill>
                <a:srgbClr val="006600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7200000" y="4700559"/>
            <a:ext cx="1116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>
                <a:solidFill>
                  <a:srgbClr val="006600"/>
                </a:solidFill>
              </a:rPr>
              <a:t>Legenda:</a:t>
            </a:r>
            <a:endParaRPr lang="pl-PL" sz="9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586854" y="1160060"/>
            <a:ext cx="7806519" cy="395785"/>
          </a:xfrm>
          <a:prstGeom prst="rect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prstClr val="white"/>
                </a:solidFill>
              </a:rPr>
              <a:t>Zasięg międzynarodowy, ale korzyści lokalne</a:t>
            </a:r>
            <a:endParaRPr lang="pl-PL" sz="2400" b="1" dirty="0">
              <a:solidFill>
                <a:prstClr val="white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86853" y="1916968"/>
            <a:ext cx="811423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Nowe miejsca pracy: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22 etaty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Zatrudnienie dla osób z gminy  Płośnica i Lidzbark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rgbClr val="006600"/>
                </a:solidFill>
                <a:latin typeface="Calibri"/>
              </a:rPr>
              <a:t>w</a:t>
            </a: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spółpraca z Powiatowym Urzędem Pracy w Działdowie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rgbClr val="006600"/>
                </a:solidFill>
                <a:latin typeface="Calibri"/>
              </a:rPr>
              <a:t>w</a:t>
            </a: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drożenie programu zapewniającego transport pracowników z odległego miejsca zamieszkania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rgbClr val="006600"/>
                </a:solidFill>
                <a:latin typeface="Calibri"/>
              </a:rPr>
              <a:t>w</a:t>
            </a: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drożenie programu praktyk dla młodzieży z upośledzeniem umysłowym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rgbClr val="006600"/>
                </a:solidFill>
                <a:latin typeface="Calibri"/>
              </a:rPr>
              <a:t>w</a:t>
            </a: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drożenie transportu dla pracowników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rgbClr val="006600"/>
                </a:solidFill>
                <a:latin typeface="Calibri"/>
              </a:rPr>
              <a:t>S</a:t>
            </a: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tworzenie lokalnego rynku zbytu na słomę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rgbClr val="006600"/>
                </a:solidFill>
                <a:latin typeface="Calibri"/>
              </a:rPr>
              <a:t>d</a:t>
            </a: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ocelowo – ponad 200 ton słomy w ciągu miesiąca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900" dirty="0">
                <a:solidFill>
                  <a:srgbClr val="006600"/>
                </a:solidFill>
                <a:latin typeface="Calibri"/>
              </a:rPr>
              <a:t>k</a:t>
            </a: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ontraktowanie słomy w określonym promieniu od zakładu produkcyjnego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Zapewnienie stałych dostaw do zakładu produkcyjnego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900" dirty="0">
                <a:solidFill>
                  <a:srgbClr val="006600"/>
                </a:solidFill>
                <a:latin typeface="Calibri"/>
              </a:rPr>
              <a:t>P</a:t>
            </a:r>
            <a:r>
              <a:rPr lang="pl-PL" sz="1900" dirty="0" smtClean="0">
                <a:solidFill>
                  <a:srgbClr val="006600"/>
                </a:solidFill>
                <a:latin typeface="Calibri"/>
              </a:rPr>
              <a:t>obudzenie lokalnej gospodarki (transport, usługi)</a:t>
            </a:r>
          </a:p>
        </p:txBody>
      </p:sp>
    </p:spTree>
    <p:extLst>
      <p:ext uri="{BB962C8B-B14F-4D97-AF65-F5344CB8AC3E}">
        <p14:creationId xmlns:p14="http://schemas.microsoft.com/office/powerpoint/2010/main" val="128720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11760" y="1052736"/>
            <a:ext cx="3850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pl-PL" sz="3600" b="1" dirty="0">
                <a:solidFill>
                  <a:srgbClr val="6CC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Kontraktacja słomy</a:t>
            </a:r>
            <a:endParaRPr lang="pl-PL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Symbol zastępczy tekstu 6"/>
          <p:cNvSpPr>
            <a:spLocks noGrp="1"/>
          </p:cNvSpPr>
          <p:nvPr>
            <p:ph type="body" idx="1"/>
          </p:nvPr>
        </p:nvSpPr>
        <p:spPr>
          <a:xfrm>
            <a:off x="469294" y="1888853"/>
            <a:ext cx="4040188" cy="1274195"/>
          </a:xfrm>
        </p:spPr>
        <p:txBody>
          <a:bodyPr/>
          <a:lstStyle/>
          <a:p>
            <a:pPr lvl="0" algn="ctr" eaLnBrk="1" fontAlgn="auto" hangingPunct="1">
              <a:spcBef>
                <a:spcPct val="0"/>
              </a:spcBef>
              <a:spcAft>
                <a:spcPts val="0"/>
              </a:spcAft>
            </a:pPr>
            <a:endParaRPr lang="pl-PL" sz="2400" dirty="0" smtClean="0">
              <a:solidFill>
                <a:srgbClr val="6CC0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 eaLnBrk="1" fontAlgn="auto" hangingPunct="1">
              <a:spcBef>
                <a:spcPct val="0"/>
              </a:spcBef>
              <a:spcAft>
                <a:spcPts val="0"/>
              </a:spcAft>
            </a:pPr>
            <a:r>
              <a:rPr lang="pl-PL" sz="2400" dirty="0" smtClean="0">
                <a:solidFill>
                  <a:srgbClr val="6CC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Umowa </a:t>
            </a:r>
            <a:r>
              <a:rPr lang="pl-PL" sz="2400" dirty="0">
                <a:solidFill>
                  <a:srgbClr val="6CC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typu A</a:t>
            </a:r>
          </a:p>
          <a:p>
            <a:endParaRPr lang="pl-PL" sz="2400" dirty="0"/>
          </a:p>
        </p:txBody>
      </p:sp>
      <p:sp>
        <p:nvSpPr>
          <p:cNvPr id="8" name="Symbol zastępczy tekstu 8"/>
          <p:cNvSpPr>
            <a:spLocks noGrp="1"/>
          </p:cNvSpPr>
          <p:nvPr>
            <p:ph type="body" sz="quarter" idx="4294967295"/>
          </p:nvPr>
        </p:nvSpPr>
        <p:spPr>
          <a:xfrm>
            <a:off x="4241542" y="1888852"/>
            <a:ext cx="4041775" cy="892075"/>
          </a:xfrm>
          <a:prstGeom prst="rect">
            <a:avLst/>
          </a:prstGeom>
        </p:spPr>
        <p:txBody>
          <a:bodyPr/>
          <a:lstStyle/>
          <a:p>
            <a:pPr marL="0" lvl="0" indent="0" algn="ctr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endParaRPr lang="pl-PL" sz="2400" b="1" dirty="0" smtClean="0">
              <a:solidFill>
                <a:srgbClr val="6CC0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eaLnBrk="1" fontAlgn="auto" hangingPunct="1">
              <a:spcBef>
                <a:spcPct val="0"/>
              </a:spcBef>
              <a:spcAft>
                <a:spcPts val="0"/>
              </a:spcAft>
              <a:buNone/>
            </a:pPr>
            <a:r>
              <a:rPr lang="pl-PL" sz="2400" b="1" dirty="0" smtClean="0">
                <a:solidFill>
                  <a:srgbClr val="6CC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Umowa </a:t>
            </a:r>
            <a:r>
              <a:rPr lang="pl-PL" sz="2400" b="1" dirty="0">
                <a:solidFill>
                  <a:srgbClr val="6CC0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typu B</a:t>
            </a:r>
          </a:p>
          <a:p>
            <a:endParaRPr lang="pl-PL" sz="2400" b="1" dirty="0"/>
          </a:p>
        </p:txBody>
      </p:sp>
      <p:sp>
        <p:nvSpPr>
          <p:cNvPr id="3" name="Prostokąt 2"/>
          <p:cNvSpPr/>
          <p:nvPr/>
        </p:nvSpPr>
        <p:spPr>
          <a:xfrm>
            <a:off x="469294" y="2690336"/>
            <a:ext cx="40401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pl-PL" sz="2000" dirty="0" smtClean="0">
              <a:solidFill>
                <a:prstClr val="black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Skup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słomy sprasowanej</a:t>
            </a: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pl-PL" sz="2000" dirty="0">
                <a:solidFill>
                  <a:prstClr val="black"/>
                </a:solidFill>
                <a:latin typeface="Calibri"/>
              </a:rPr>
              <a:t>    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 w balotach </a:t>
            </a:r>
            <a:endParaRPr lang="pl-PL" sz="20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Przechowywanie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słomy w       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  magazynie dostawcy </a:t>
            </a:r>
            <a:endParaRPr lang="pl-PL" sz="20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ct val="20000"/>
              </a:spcBef>
              <a:spcAft>
                <a:spcPts val="0"/>
              </a:spcAft>
            </a:pP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     lub w halach na bale</a:t>
            </a:r>
            <a:endParaRPr lang="pl-PL" sz="2000" dirty="0">
              <a:solidFill>
                <a:prstClr val="black"/>
              </a:solidFill>
              <a:latin typeface="Calibri"/>
            </a:endParaRP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pl-PL" sz="2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Zwiezienie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słomy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od dostawcy 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do ZPBR</a:t>
            </a:r>
          </a:p>
        </p:txBody>
      </p:sp>
      <p:sp>
        <p:nvSpPr>
          <p:cNvPr id="4" name="Prostokąt 3"/>
          <p:cNvSpPr/>
          <p:nvPr/>
        </p:nvSpPr>
        <p:spPr>
          <a:xfrm>
            <a:off x="4632930" y="2690336"/>
            <a:ext cx="43315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endParaRPr lang="pl-PL" sz="2000" dirty="0" smtClean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Skup słomy z hektara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Prasowanie  słomy</a:t>
            </a:r>
            <a:endParaRPr lang="pl-PL" sz="2000" dirty="0">
              <a:solidFill>
                <a:prstClr val="black"/>
              </a:solidFill>
              <a:latin typeface="Calibri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pl-PL" sz="2000" dirty="0">
                <a:solidFill>
                  <a:prstClr val="black"/>
                </a:solidFill>
                <a:latin typeface="Calibri"/>
              </a:rPr>
              <a:t>Przechowywanie słomy w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halach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na </a:t>
            </a:r>
            <a:r>
              <a:rPr lang="pl-PL" sz="2000" dirty="0" smtClean="0">
                <a:solidFill>
                  <a:prstClr val="black"/>
                </a:solidFill>
                <a:latin typeface="Calibri"/>
              </a:rPr>
              <a:t> bale na terenie </a:t>
            </a:r>
            <a:r>
              <a:rPr lang="pl-PL" sz="2000" dirty="0">
                <a:solidFill>
                  <a:prstClr val="black"/>
                </a:solidFill>
                <a:latin typeface="Calibri"/>
              </a:rPr>
              <a:t>gospodarstwa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/>
              <a:buChar char="•"/>
            </a:pPr>
            <a:r>
              <a:rPr lang="pl-PL" sz="2000" dirty="0">
                <a:solidFill>
                  <a:prstClr val="black"/>
                </a:solidFill>
                <a:latin typeface="Calibri"/>
              </a:rPr>
              <a:t>Zwiezienie słomy z hali na bale do ZPBR</a:t>
            </a:r>
          </a:p>
          <a:p>
            <a:pPr marL="342900" lvl="0" indent="-342900" eaLnBrk="0" hangingPunct="0">
              <a:spcBef>
                <a:spcPct val="20000"/>
              </a:spcBef>
              <a:buFont typeface="Arial" charset="0"/>
              <a:buChar char="•"/>
            </a:pPr>
            <a:endParaRPr lang="pl-PL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70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40" y="1124744"/>
            <a:ext cx="791201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908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3922</TotalTime>
  <Words>403</Words>
  <Application>Microsoft Office PowerPoint</Application>
  <PresentationFormat>Pokaz na ekranie (4:3)</PresentationFormat>
  <Paragraphs>110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7</vt:i4>
      </vt:variant>
      <vt:variant>
        <vt:lpstr>Tytuły slajdów</vt:lpstr>
      </vt:variant>
      <vt:variant>
        <vt:i4>10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Wingdings</vt:lpstr>
      <vt:lpstr>Motyw pakietu Office</vt:lpstr>
      <vt:lpstr>1_Motyw pakietu Office</vt:lpstr>
      <vt:lpstr>2_Motyw pakietu Office</vt:lpstr>
      <vt:lpstr>3_Motyw pakietu Office</vt:lpstr>
      <vt:lpstr>4_Motyw pakietu Office</vt:lpstr>
      <vt:lpstr>5_Motyw pakietu Office</vt:lpstr>
      <vt:lpstr>6_Motyw pakietu Office</vt:lpstr>
      <vt:lpstr>CO TO JEST PARK PRZEMYSŁOWY 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konrad pankiewicz</dc:creator>
  <cp:lastModifiedBy>Jolanta Jasionkowska</cp:lastModifiedBy>
  <cp:revision>263</cp:revision>
  <cp:lastPrinted>2014-03-17T13:32:35Z</cp:lastPrinted>
  <dcterms:created xsi:type="dcterms:W3CDTF">2013-11-25T19:44:14Z</dcterms:created>
  <dcterms:modified xsi:type="dcterms:W3CDTF">2015-02-09T21:04:43Z</dcterms:modified>
</cp:coreProperties>
</file>