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sldIdLst>
    <p:sldId id="270" r:id="rId2"/>
    <p:sldId id="463" r:id="rId3"/>
    <p:sldId id="452" r:id="rId4"/>
    <p:sldId id="453" r:id="rId5"/>
    <p:sldId id="465" r:id="rId6"/>
  </p:sldIdLst>
  <p:sldSz cx="9144000" cy="6858000" type="screen4x3"/>
  <p:notesSz cx="6797675" cy="9928225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11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6DCB"/>
    <a:srgbClr val="F0EDE5"/>
    <a:srgbClr val="6DBF36"/>
    <a:srgbClr val="6CC036"/>
    <a:srgbClr val="6BBC34"/>
    <a:srgbClr val="6EC037"/>
    <a:srgbClr val="6CBE35"/>
    <a:srgbClr val="6BBD34"/>
    <a:srgbClr val="6ABE34"/>
    <a:srgbClr val="68B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60"/>
  </p:normalViewPr>
  <p:slideViewPr>
    <p:cSldViewPr snapToGrid="0" snapToObjects="1">
      <p:cViewPr>
        <p:scale>
          <a:sx n="76" d="100"/>
          <a:sy n="76" d="100"/>
        </p:scale>
        <p:origin x="-1368" y="12"/>
      </p:cViewPr>
      <p:guideLst>
        <p:guide orient="horz" pos="2160"/>
        <p:guide pos="11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B3978-9D55-7348-AB93-3B73D4405731}" type="datetimeFigureOut">
              <a:rPr lang="pl-PL" smtClean="0"/>
              <a:t>2015-02-09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EBB78-DE29-394B-B803-10C01F0C86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64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EBB78-DE29-394B-B803-10C01F0C868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9916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EBB78-DE29-394B-B803-10C01F0C8683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9386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896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986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023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26DCB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67460" y="653987"/>
            <a:ext cx="8791636" cy="6031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27465" y="168541"/>
            <a:ext cx="363163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40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4440" y="2441496"/>
            <a:ext cx="7776007" cy="329148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D3B5F"/>
                </a:solidFill>
                <a:latin typeface="Franklin Gothic Book"/>
                <a:cs typeface="Franklin Gothic Boo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764440" y="1408905"/>
            <a:ext cx="7776007" cy="684622"/>
          </a:xfrm>
          <a:prstGeom prst="rect">
            <a:avLst/>
          </a:prstGeom>
        </p:spPr>
        <p:txBody>
          <a:bodyPr vert="horz"/>
          <a:lstStyle>
            <a:lvl1pPr algn="l">
              <a:defRPr sz="3200" b="0" i="0">
                <a:solidFill>
                  <a:schemeClr val="tx2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8" t="17308" r="19483" b="25275"/>
          <a:stretch/>
        </p:blipFill>
        <p:spPr>
          <a:xfrm>
            <a:off x="48986" y="-55670"/>
            <a:ext cx="1260000" cy="73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48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prezenta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026859" y="333775"/>
            <a:ext cx="3932238" cy="347663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>
                <a:solidFill>
                  <a:schemeClr val="bg1">
                    <a:lumMod val="50000"/>
                  </a:schemeClr>
                </a:solidFill>
                <a:latin typeface="Franklin Gothic Book"/>
                <a:cs typeface="Franklin Gothic Book"/>
              </a:defRPr>
            </a:lvl1pPr>
            <a:lvl2pPr marL="457200" indent="0">
              <a:buNone/>
              <a:defRPr sz="1400">
                <a:latin typeface="Franklin Gothic Book"/>
                <a:cs typeface="Franklin Gothic Book"/>
              </a:defRPr>
            </a:lvl2pPr>
            <a:lvl3pPr marL="914400" indent="0">
              <a:buNone/>
              <a:defRPr sz="1400">
                <a:latin typeface="Franklin Gothic Book"/>
                <a:cs typeface="Franklin Gothic Book"/>
              </a:defRPr>
            </a:lvl3pPr>
            <a:lvl4pPr marL="1371600" indent="0">
              <a:buNone/>
              <a:defRPr sz="1400">
                <a:latin typeface="Franklin Gothic Book"/>
                <a:cs typeface="Franklin Gothic Book"/>
              </a:defRPr>
            </a:lvl4pPr>
            <a:lvl5pPr marL="1828800" indent="0">
              <a:buNone/>
              <a:defRPr sz="1400"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pl-PL" dirty="0" smtClean="0"/>
              <a:t>MIEJSCOWOŚĆ, XX/XX/201X</a:t>
            </a:r>
            <a:endParaRPr lang="en-US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5" t="23814" r="24875" b="29311"/>
          <a:stretch/>
        </p:blipFill>
        <p:spPr>
          <a:xfrm>
            <a:off x="285335" y="239781"/>
            <a:ext cx="3312000" cy="1791940"/>
          </a:xfrm>
          <a:prstGeom prst="rect">
            <a:avLst/>
          </a:prstGeom>
        </p:spPr>
      </p:pic>
      <p:sp>
        <p:nvSpPr>
          <p:cNvPr id="6" name="Prostokąt 5"/>
          <p:cNvSpPr/>
          <p:nvPr userDrawn="1"/>
        </p:nvSpPr>
        <p:spPr>
          <a:xfrm>
            <a:off x="0" y="2531165"/>
            <a:ext cx="9144000" cy="2305878"/>
          </a:xfrm>
          <a:prstGeom prst="rect">
            <a:avLst/>
          </a:prstGeom>
          <a:solidFill>
            <a:srgbClr val="426DCB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2" descr="innowacyjna_gospodark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78" y="5546429"/>
            <a:ext cx="3107635" cy="60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ue_efrr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52" y="5379458"/>
            <a:ext cx="3154018" cy="87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570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9885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8319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8438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686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1366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0111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9742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3536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6772A-E728-A745-91BD-13053CDA82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842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rb.pl/" TargetMode="External"/><Relationship Id="rId2" Type="http://schemas.openxmlformats.org/officeDocument/2006/relationships/hyperlink" Target="mailto:zbigniew.twardowski@cirb.pl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455018" y="2742072"/>
            <a:ext cx="7631707" cy="1831271"/>
          </a:xfrm>
        </p:spPr>
        <p:txBody>
          <a:bodyPr>
            <a:normAutofit/>
          </a:bodyPr>
          <a:lstStyle/>
          <a:p>
            <a:pPr algn="l"/>
            <a:r>
              <a:rPr lang="pl-PL" sz="2700" dirty="0">
                <a:solidFill>
                  <a:schemeClr val="bg1"/>
                </a:solidFill>
              </a:rPr>
              <a:t>Wdrożenie procesu wytwarzania medycznych implantów kostnych przygotowywanych na indywidualne </a:t>
            </a:r>
            <a:r>
              <a:rPr lang="pl-PL" sz="2700" dirty="0" smtClean="0">
                <a:solidFill>
                  <a:schemeClr val="bg1"/>
                </a:solidFill>
              </a:rPr>
              <a:t>zamówienie</a:t>
            </a:r>
            <a:endParaRPr lang="pl-PL" sz="2500" dirty="0">
              <a:solidFill>
                <a:schemeClr val="bg1"/>
              </a:solidFill>
            </a:endParaRPr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Lidzbark, 10.07.2014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897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56" y="4224697"/>
            <a:ext cx="2664000" cy="2037639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316" y="4777520"/>
            <a:ext cx="2376000" cy="1584000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29" y="757994"/>
            <a:ext cx="2952000" cy="2035225"/>
          </a:xfrm>
          <a:prstGeom prst="rect">
            <a:avLst/>
          </a:prstGeom>
        </p:spPr>
      </p:pic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Wizja</a:t>
            </a:r>
            <a:endParaRPr lang="pl-PL" dirty="0"/>
          </a:p>
        </p:txBody>
      </p:sp>
      <p:sp>
        <p:nvSpPr>
          <p:cNvPr id="12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4543431" y="2255780"/>
            <a:ext cx="4171955" cy="1258949"/>
          </a:xfrm>
        </p:spPr>
        <p:txBody>
          <a:bodyPr>
            <a:normAutofit/>
          </a:bodyPr>
          <a:lstStyle/>
          <a:p>
            <a:r>
              <a:rPr lang="pl-PL" sz="2500" i="1" dirty="0" smtClean="0">
                <a:solidFill>
                  <a:schemeClr val="tx2"/>
                </a:solidFill>
              </a:rPr>
              <a:t>Dokładnie dopasowany IMPLANT NA ZAMÓWIENIE zamiast seryjnej produkcji</a:t>
            </a:r>
            <a:endParaRPr lang="pl-PL" sz="2500" i="1" dirty="0">
              <a:solidFill>
                <a:schemeClr val="tx2"/>
              </a:solidFill>
            </a:endParaRPr>
          </a:p>
        </p:txBody>
      </p:sp>
      <p:sp>
        <p:nvSpPr>
          <p:cNvPr id="13" name="Symbol zastępczy tekstu 2"/>
          <p:cNvSpPr txBox="1">
            <a:spLocks/>
          </p:cNvSpPr>
          <p:nvPr/>
        </p:nvSpPr>
        <p:spPr>
          <a:xfrm>
            <a:off x="731103" y="2648677"/>
            <a:ext cx="2440722" cy="473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6600"/>
                </a:solidFill>
                <a:latin typeface="Franklin Gothic Book"/>
                <a:ea typeface="+mn-ea"/>
                <a:cs typeface="Franklin Gothic Book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b="1" dirty="0" smtClean="0">
                <a:solidFill>
                  <a:schemeClr val="tx2"/>
                </a:solidFill>
              </a:rPr>
              <a:t>NASZ PRODUKT</a:t>
            </a:r>
            <a:endParaRPr lang="pl-PL" sz="2400" b="1" dirty="0">
              <a:solidFill>
                <a:schemeClr val="tx2"/>
              </a:solidFill>
            </a:endParaRPr>
          </a:p>
        </p:txBody>
      </p:sp>
      <p:sp>
        <p:nvSpPr>
          <p:cNvPr id="14" name="Symbol zastępczy tekstu 2"/>
          <p:cNvSpPr txBox="1">
            <a:spLocks/>
          </p:cNvSpPr>
          <p:nvPr/>
        </p:nvSpPr>
        <p:spPr>
          <a:xfrm>
            <a:off x="731103" y="4217917"/>
            <a:ext cx="1926371" cy="473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6600"/>
                </a:solidFill>
                <a:latin typeface="Franklin Gothic Book"/>
                <a:ea typeface="+mn-ea"/>
                <a:cs typeface="Franklin Gothic Book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b="1" dirty="0" smtClean="0">
                <a:solidFill>
                  <a:schemeClr val="tx2"/>
                </a:solidFill>
              </a:rPr>
              <a:t>NASZA WIZJA</a:t>
            </a:r>
            <a:endParaRPr lang="pl-PL" sz="2400" b="1" dirty="0">
              <a:solidFill>
                <a:schemeClr val="tx2"/>
              </a:solidFill>
            </a:endParaRPr>
          </a:p>
        </p:txBody>
      </p:sp>
      <p:sp>
        <p:nvSpPr>
          <p:cNvPr id="15" name="Symbol zastępczy tekstu 2"/>
          <p:cNvSpPr txBox="1">
            <a:spLocks/>
          </p:cNvSpPr>
          <p:nvPr/>
        </p:nvSpPr>
        <p:spPr>
          <a:xfrm>
            <a:off x="4543431" y="3794063"/>
            <a:ext cx="3898885" cy="1320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6600"/>
                </a:solidFill>
                <a:latin typeface="Franklin Gothic Book"/>
                <a:ea typeface="+mn-ea"/>
                <a:cs typeface="Franklin Gothic Book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500" i="1" dirty="0" smtClean="0">
                <a:solidFill>
                  <a:schemeClr val="tx2"/>
                </a:solidFill>
              </a:rPr>
              <a:t>Wdrożenie i popularyzacja nowej generacji implantów   i procedur operacyjnych ich wszczepiania</a:t>
            </a:r>
            <a:endParaRPr lang="pl-PL" sz="2500" i="1" dirty="0">
              <a:solidFill>
                <a:schemeClr val="tx2"/>
              </a:solidFill>
            </a:endParaRPr>
          </a:p>
        </p:txBody>
      </p:sp>
      <p:sp>
        <p:nvSpPr>
          <p:cNvPr id="16" name="Strzałka w prawo 15"/>
          <p:cNvSpPr/>
          <p:nvPr/>
        </p:nvSpPr>
        <p:spPr>
          <a:xfrm>
            <a:off x="3271840" y="4131468"/>
            <a:ext cx="868002" cy="646052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Strzałka w prawo 16"/>
          <p:cNvSpPr/>
          <p:nvPr/>
        </p:nvSpPr>
        <p:spPr>
          <a:xfrm>
            <a:off x="3271840" y="2562228"/>
            <a:ext cx="868002" cy="646052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541" y="932780"/>
            <a:ext cx="1260000" cy="13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5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4319451" y="168541"/>
            <a:ext cx="4639645" cy="307777"/>
          </a:xfrm>
        </p:spPr>
        <p:txBody>
          <a:bodyPr/>
          <a:lstStyle/>
          <a:p>
            <a:r>
              <a:rPr lang="pl-PL" dirty="0"/>
              <a:t>UŻYTECZNOŚĆ PRODUKTU DLA ODBIORCÓW</a:t>
            </a:r>
          </a:p>
        </p:txBody>
      </p:sp>
      <p:sp>
        <p:nvSpPr>
          <p:cNvPr id="3" name="Prostokąt 2"/>
          <p:cNvSpPr/>
          <p:nvPr/>
        </p:nvSpPr>
        <p:spPr>
          <a:xfrm>
            <a:off x="586854" y="1160060"/>
            <a:ext cx="7806519" cy="39578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800" b="1" dirty="0" smtClean="0"/>
              <a:t>IMPLANTY DEDYKOWANE</a:t>
            </a:r>
            <a:endParaRPr lang="pl-PL" sz="2800" b="1" dirty="0"/>
          </a:p>
        </p:txBody>
      </p:sp>
      <p:grpSp>
        <p:nvGrpSpPr>
          <p:cNvPr id="18" name="Grupa 17"/>
          <p:cNvGrpSpPr/>
          <p:nvPr/>
        </p:nvGrpSpPr>
        <p:grpSpPr>
          <a:xfrm>
            <a:off x="4739373" y="3528282"/>
            <a:ext cx="3654000" cy="1368001"/>
            <a:chOff x="519222" y="4094559"/>
            <a:chExt cx="2541600" cy="1732565"/>
          </a:xfrm>
        </p:grpSpPr>
        <p:sp>
          <p:nvSpPr>
            <p:cNvPr id="19" name="Prostokąt 18"/>
            <p:cNvSpPr/>
            <p:nvPr/>
          </p:nvSpPr>
          <p:spPr>
            <a:xfrm>
              <a:off x="618296" y="4265192"/>
              <a:ext cx="2442526" cy="1052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 b="1" dirty="0">
                  <a:solidFill>
                    <a:schemeClr val="tx2"/>
                  </a:solidFill>
                  <a:latin typeface="+mj-lt"/>
                </a:rPr>
                <a:t>Kości </a:t>
              </a:r>
              <a:r>
                <a:rPr lang="pl-PL" sz="1600" b="1" dirty="0" smtClean="0">
                  <a:solidFill>
                    <a:schemeClr val="tx2"/>
                  </a:solidFill>
                  <a:latin typeface="+mj-lt"/>
                </a:rPr>
                <a:t>twarzoczaszki</a:t>
              </a:r>
              <a:r>
                <a:rPr lang="pl-PL" sz="1600" b="1" dirty="0">
                  <a:solidFill>
                    <a:schemeClr val="tx2"/>
                  </a:solidFill>
                  <a:latin typeface="+mj-lt"/>
                </a:rPr>
                <a:t>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sz="1600" dirty="0">
                  <a:solidFill>
                    <a:schemeClr val="tx2"/>
                  </a:solidFill>
                  <a:latin typeface="+mj-lt"/>
                </a:rPr>
                <a:t>Wypełnienia kosmetyczne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sz="1600" dirty="0">
                  <a:solidFill>
                    <a:schemeClr val="tx2"/>
                  </a:solidFill>
                  <a:latin typeface="+mj-lt"/>
                </a:rPr>
                <a:t>Zespolenia dużych odłamów</a:t>
              </a:r>
            </a:p>
          </p:txBody>
        </p:sp>
        <p:sp>
          <p:nvSpPr>
            <p:cNvPr id="20" name="Prostokąt 19"/>
            <p:cNvSpPr/>
            <p:nvPr/>
          </p:nvSpPr>
          <p:spPr bwMode="auto">
            <a:xfrm>
              <a:off x="519222" y="4094559"/>
              <a:ext cx="2376527" cy="1732565"/>
            </a:xfrm>
            <a:prstGeom prst="rect">
              <a:avLst/>
            </a:prstGeom>
            <a:noFill/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cs-CZ" sz="1800" b="0" dirty="0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780378" y="3506513"/>
            <a:ext cx="3849188" cy="1389769"/>
            <a:chOff x="366821" y="1990347"/>
            <a:chExt cx="2503826" cy="1760135"/>
          </a:xfrm>
        </p:grpSpPr>
        <p:sp>
          <p:nvSpPr>
            <p:cNvPr id="22" name="Prostokąt 21"/>
            <p:cNvSpPr/>
            <p:nvPr/>
          </p:nvSpPr>
          <p:spPr>
            <a:xfrm>
              <a:off x="428121" y="1990347"/>
              <a:ext cx="2442526" cy="16761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 b="1" dirty="0">
                  <a:solidFill>
                    <a:schemeClr val="tx2"/>
                  </a:solidFill>
                  <a:latin typeface="+mj-lt"/>
                </a:rPr>
                <a:t>Kości długie: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sz="1600" dirty="0">
                  <a:solidFill>
                    <a:schemeClr val="tx2"/>
                  </a:solidFill>
                  <a:latin typeface="+mj-lt"/>
                </a:rPr>
                <a:t>Płytki zespalające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sz="1600" dirty="0">
                  <a:solidFill>
                    <a:schemeClr val="tx2"/>
                  </a:solidFill>
                  <a:latin typeface="+mj-lt"/>
                </a:rPr>
                <a:t>Wkręty modyfikowane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sz="1600" dirty="0">
                  <a:solidFill>
                    <a:schemeClr val="tx2"/>
                  </a:solidFill>
                  <a:latin typeface="+mj-lt"/>
                </a:rPr>
                <a:t>Śruby interferencyjne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sz="1600" dirty="0">
                  <a:solidFill>
                    <a:schemeClr val="tx2"/>
                  </a:solidFill>
                  <a:latin typeface="+mj-lt"/>
                </a:rPr>
                <a:t>Specjalne – złamania </a:t>
              </a:r>
              <a:r>
                <a:rPr lang="pl-PL" sz="1600" dirty="0" err="1">
                  <a:solidFill>
                    <a:schemeClr val="tx2"/>
                  </a:solidFill>
                  <a:latin typeface="+mj-lt"/>
                </a:rPr>
                <a:t>wieloodłamowe</a:t>
              </a:r>
              <a:r>
                <a:rPr lang="pl-PL" sz="1600" dirty="0">
                  <a:solidFill>
                    <a:schemeClr val="tx2"/>
                  </a:solidFill>
                  <a:latin typeface="+mj-lt"/>
                </a:rPr>
                <a:t> </a:t>
              </a:r>
            </a:p>
          </p:txBody>
        </p:sp>
        <p:sp>
          <p:nvSpPr>
            <p:cNvPr id="23" name="Prostokąt 22"/>
            <p:cNvSpPr/>
            <p:nvPr/>
          </p:nvSpPr>
          <p:spPr bwMode="auto">
            <a:xfrm>
              <a:off x="366821" y="2017917"/>
              <a:ext cx="2376527" cy="1732565"/>
            </a:xfrm>
            <a:prstGeom prst="rect">
              <a:avLst/>
            </a:prstGeom>
            <a:noFill/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cs-CZ" sz="1800" b="0" dirty="0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id="24" name="Grupa 23"/>
          <p:cNvGrpSpPr/>
          <p:nvPr/>
        </p:nvGrpSpPr>
        <p:grpSpPr>
          <a:xfrm>
            <a:off x="4739373" y="1999469"/>
            <a:ext cx="3654000" cy="1367999"/>
            <a:chOff x="519222" y="4094559"/>
            <a:chExt cx="2541073" cy="1080000"/>
          </a:xfrm>
        </p:grpSpPr>
        <p:sp>
          <p:nvSpPr>
            <p:cNvPr id="26" name="Prostokąt 25"/>
            <p:cNvSpPr/>
            <p:nvPr/>
          </p:nvSpPr>
          <p:spPr>
            <a:xfrm>
              <a:off x="617769" y="4195742"/>
              <a:ext cx="2442526" cy="850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 b="1" dirty="0">
                  <a:solidFill>
                    <a:schemeClr val="tx2"/>
                  </a:solidFill>
                  <a:latin typeface="+mj-lt"/>
                </a:rPr>
                <a:t>Kości drobne: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sz="1600" dirty="0">
                  <a:solidFill>
                    <a:schemeClr val="tx2"/>
                  </a:solidFill>
                  <a:latin typeface="+mj-lt"/>
                </a:rPr>
                <a:t>Płytki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sz="1600" dirty="0">
                  <a:solidFill>
                    <a:schemeClr val="tx2"/>
                  </a:solidFill>
                  <a:latin typeface="+mj-lt"/>
                </a:rPr>
                <a:t>Elementy wypełniające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sz="1600" dirty="0">
                  <a:solidFill>
                    <a:schemeClr val="tx2"/>
                  </a:solidFill>
                  <a:latin typeface="+mj-lt"/>
                </a:rPr>
                <a:t>Wkręty specjalne</a:t>
              </a:r>
            </a:p>
          </p:txBody>
        </p:sp>
        <p:sp>
          <p:nvSpPr>
            <p:cNvPr id="27" name="Prostokąt 26"/>
            <p:cNvSpPr/>
            <p:nvPr/>
          </p:nvSpPr>
          <p:spPr bwMode="auto">
            <a:xfrm>
              <a:off x="519222" y="4094559"/>
              <a:ext cx="2376000" cy="1080000"/>
            </a:xfrm>
            <a:prstGeom prst="rect">
              <a:avLst/>
            </a:prstGeom>
            <a:noFill/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cs-CZ" sz="1800" b="0" dirty="0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id="28" name="Grupa 27"/>
          <p:cNvGrpSpPr/>
          <p:nvPr/>
        </p:nvGrpSpPr>
        <p:grpSpPr>
          <a:xfrm>
            <a:off x="780378" y="1981326"/>
            <a:ext cx="3654000" cy="1403186"/>
            <a:chOff x="519222" y="4094559"/>
            <a:chExt cx="2880000" cy="1107780"/>
          </a:xfrm>
        </p:grpSpPr>
        <p:sp>
          <p:nvSpPr>
            <p:cNvPr id="29" name="Prostokąt 28"/>
            <p:cNvSpPr/>
            <p:nvPr/>
          </p:nvSpPr>
          <p:spPr>
            <a:xfrm>
              <a:off x="699049" y="4133219"/>
              <a:ext cx="2442526" cy="1069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 b="1" dirty="0">
                  <a:solidFill>
                    <a:schemeClr val="tx2"/>
                  </a:solidFill>
                  <a:latin typeface="+mj-lt"/>
                </a:rPr>
                <a:t>Kręgosłup: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sz="1600" dirty="0">
                  <a:solidFill>
                    <a:schemeClr val="tx2"/>
                  </a:solidFill>
                  <a:latin typeface="+mj-lt"/>
                </a:rPr>
                <a:t>Implanty dysku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sz="1600" dirty="0">
                  <a:solidFill>
                    <a:schemeClr val="tx2"/>
                  </a:solidFill>
                  <a:latin typeface="+mj-lt"/>
                </a:rPr>
                <a:t>Implanty trzonów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sz="1600" dirty="0">
                  <a:solidFill>
                    <a:schemeClr val="tx2"/>
                  </a:solidFill>
                  <a:latin typeface="+mj-lt"/>
                </a:rPr>
                <a:t>Płytki zespalające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l-PL" sz="1600" dirty="0" err="1">
                  <a:solidFill>
                    <a:schemeClr val="tx2"/>
                  </a:solidFill>
                  <a:latin typeface="+mj-lt"/>
                </a:rPr>
                <a:t>D</a:t>
              </a:r>
              <a:r>
                <a:rPr lang="pl-PL" sz="1600" dirty="0" err="1" smtClean="0">
                  <a:solidFill>
                    <a:schemeClr val="tx2"/>
                  </a:solidFill>
                  <a:latin typeface="+mj-lt"/>
                </a:rPr>
                <a:t>ystraktory</a:t>
              </a:r>
              <a:endParaRPr lang="pl-PL" sz="1600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6" name="Prostokąt 35"/>
            <p:cNvSpPr/>
            <p:nvPr/>
          </p:nvSpPr>
          <p:spPr bwMode="auto">
            <a:xfrm>
              <a:off x="519222" y="4094559"/>
              <a:ext cx="2880000" cy="1080000"/>
            </a:xfrm>
            <a:prstGeom prst="rect">
              <a:avLst/>
            </a:prstGeom>
            <a:noFill/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cs-CZ" sz="1800" b="0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37" name="Prostokąt 36"/>
          <p:cNvSpPr/>
          <p:nvPr/>
        </p:nvSpPr>
        <p:spPr>
          <a:xfrm>
            <a:off x="586854" y="5574443"/>
            <a:ext cx="7806519" cy="39578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600" b="1" dirty="0"/>
              <a:t>Typowe przykłady trudnych implantów (szczególne korzyści z projektowania na miarę</a:t>
            </a:r>
            <a:r>
              <a:rPr lang="pl-PL" sz="1600" b="1" dirty="0" smtClean="0"/>
              <a:t>)</a:t>
            </a:r>
            <a:endParaRPr lang="pl-PL" sz="1600" b="1" dirty="0"/>
          </a:p>
        </p:txBody>
      </p:sp>
      <p:sp>
        <p:nvSpPr>
          <p:cNvPr id="17" name="Symbol zastępczy numeru slajdu 5"/>
          <p:cNvSpPr txBox="1">
            <a:spLocks/>
          </p:cNvSpPr>
          <p:nvPr/>
        </p:nvSpPr>
        <p:spPr bwMode="auto">
          <a:xfrm>
            <a:off x="1239968" y="181508"/>
            <a:ext cx="46672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="ctr" anchorCtr="1" compatLnSpc="1">
            <a:prstTxWarp prst="textNoShape">
              <a:avLst/>
            </a:prstTxWarp>
          </a:bodyPr>
          <a:lstStyle>
            <a:defPPr>
              <a:defRPr lang="pl-P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2CBC98F-7C33-41D9-8F42-B846C440D086}" type="slidenum">
              <a:rPr lang="pl-PL"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3</a:t>
            </a:fld>
            <a:endParaRPr lang="pl-PL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61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4319451" y="168541"/>
            <a:ext cx="4639645" cy="307777"/>
          </a:xfrm>
        </p:spPr>
        <p:txBody>
          <a:bodyPr/>
          <a:lstStyle/>
          <a:p>
            <a:r>
              <a:rPr lang="pl-PL" dirty="0" smtClean="0"/>
              <a:t>KONKURENCYJNOŚĆ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86854" y="1160060"/>
            <a:ext cx="7806519" cy="39578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800" b="1" dirty="0" smtClean="0"/>
              <a:t>Poszukiwani pracownicy</a:t>
            </a:r>
            <a:endParaRPr lang="pl-PL" sz="2800" b="1" dirty="0"/>
          </a:p>
        </p:txBody>
      </p:sp>
      <p:sp>
        <p:nvSpPr>
          <p:cNvPr id="15" name="Symbol zastępczy numeru slajdu 5"/>
          <p:cNvSpPr txBox="1">
            <a:spLocks/>
          </p:cNvSpPr>
          <p:nvPr/>
        </p:nvSpPr>
        <p:spPr bwMode="auto">
          <a:xfrm>
            <a:off x="1239968" y="181508"/>
            <a:ext cx="46672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="ctr" anchorCtr="1" compatLnSpc="1">
            <a:prstTxWarp prst="textNoShape">
              <a:avLst/>
            </a:prstTxWarp>
          </a:bodyPr>
          <a:lstStyle>
            <a:defPPr>
              <a:defRPr lang="pl-P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2CBC98F-7C33-41D9-8F42-B846C440D086}" type="slidenum">
              <a:rPr lang="pl-PL"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4</a:t>
            </a:fld>
            <a:endParaRPr lang="pl-PL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761733" y="1754809"/>
            <a:ext cx="3728380" cy="4382943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tx2"/>
                </a:solidFill>
                <a:latin typeface="+mj-lt"/>
              </a:rPr>
              <a:t>Inżynier </a:t>
            </a:r>
            <a:r>
              <a:rPr lang="pl-PL" sz="1600" b="1" dirty="0" smtClean="0">
                <a:solidFill>
                  <a:schemeClr val="tx2"/>
                </a:solidFill>
                <a:latin typeface="+mj-lt"/>
              </a:rPr>
              <a:t>ds</a:t>
            </a:r>
            <a:r>
              <a:rPr lang="pl-PL" sz="1600" b="1" dirty="0" smtClean="0">
                <a:solidFill>
                  <a:schemeClr val="tx2"/>
                </a:solidFill>
                <a:latin typeface="+mj-lt"/>
              </a:rPr>
              <a:t>. </a:t>
            </a:r>
            <a:r>
              <a:rPr lang="pl-PL" sz="1600" b="1" dirty="0" smtClean="0">
                <a:solidFill>
                  <a:schemeClr val="tx2"/>
                </a:solidFill>
                <a:latin typeface="+mj-lt"/>
              </a:rPr>
              <a:t>Implantów</a:t>
            </a:r>
          </a:p>
          <a:p>
            <a:pPr algn="ctr"/>
            <a:endParaRPr lang="pl-PL" sz="1400" b="1" dirty="0" smtClean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pl-PL" sz="1400" u="sng" dirty="0" smtClean="0">
                <a:solidFill>
                  <a:schemeClr val="tx2"/>
                </a:solidFill>
                <a:latin typeface="+mj-lt"/>
              </a:rPr>
              <a:t>Opis stanowiska: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2"/>
                </a:solidFill>
                <a:latin typeface="+mj-lt"/>
              </a:rPr>
              <a:t>Współpraca ze szpitalami w sprawie przygotowania  prototypu i wyrobu gotowego</a:t>
            </a:r>
            <a:endParaRPr lang="pl-PL" sz="1400" dirty="0" smtClean="0">
              <a:solidFill>
                <a:schemeClr val="tx2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2"/>
                </a:solidFill>
                <a:latin typeface="+mj-lt"/>
              </a:rPr>
              <a:t>Doradztwo </a:t>
            </a:r>
            <a:r>
              <a:rPr lang="pl-PL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pl-PL" sz="1400" dirty="0" smtClean="0">
                <a:solidFill>
                  <a:schemeClr val="tx2"/>
                </a:solidFill>
                <a:latin typeface="+mj-lt"/>
              </a:rPr>
              <a:t>medyczne</a:t>
            </a:r>
          </a:p>
          <a:p>
            <a:endParaRPr lang="pl-PL" sz="1400" dirty="0" smtClean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pl-PL" sz="1400" u="sng" dirty="0" smtClean="0">
                <a:solidFill>
                  <a:schemeClr val="tx2"/>
                </a:solidFill>
                <a:latin typeface="+mj-lt"/>
              </a:rPr>
              <a:t>Wymagania: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2"/>
                </a:solidFill>
                <a:latin typeface="+mj-lt"/>
              </a:rPr>
              <a:t>Wykształcenie medyczne  (może być z zakresu techniki </a:t>
            </a:r>
            <a:r>
              <a:rPr lang="pl-PL" sz="1400" dirty="0" err="1" smtClean="0">
                <a:solidFill>
                  <a:schemeClr val="tx2"/>
                </a:solidFill>
                <a:latin typeface="+mj-lt"/>
              </a:rPr>
              <a:t>RTG</a:t>
            </a:r>
            <a:r>
              <a:rPr lang="pl-PL" sz="1400" dirty="0" smtClean="0">
                <a:solidFill>
                  <a:schemeClr val="tx2"/>
                </a:solidFill>
                <a:latin typeface="+mj-lt"/>
              </a:rPr>
              <a:t>)</a:t>
            </a:r>
            <a:endParaRPr lang="pl-PL" sz="1400" dirty="0" smtClean="0">
              <a:solidFill>
                <a:schemeClr val="tx2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2"/>
                </a:solidFill>
                <a:latin typeface="+mj-lt"/>
              </a:rPr>
              <a:t>Biegła znajomość </a:t>
            </a:r>
            <a:r>
              <a:rPr lang="pl-PL" sz="1400" dirty="0" smtClean="0">
                <a:solidFill>
                  <a:schemeClr val="tx2"/>
                </a:solidFill>
                <a:latin typeface="+mj-lt"/>
              </a:rPr>
              <a:t>języka </a:t>
            </a:r>
            <a:r>
              <a:rPr lang="pl-PL" sz="1400" dirty="0" smtClean="0">
                <a:solidFill>
                  <a:schemeClr val="tx2"/>
                </a:solidFill>
                <a:latin typeface="+mj-lt"/>
              </a:rPr>
              <a:t>obcego</a:t>
            </a:r>
            <a:endParaRPr lang="pl-PL" sz="1400" dirty="0" smtClean="0">
              <a:solidFill>
                <a:schemeClr val="tx2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2"/>
                </a:solidFill>
                <a:latin typeface="+mj-lt"/>
              </a:rPr>
              <a:t>Zaangażowanie w wykonywaną pracę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2"/>
                </a:solidFill>
                <a:latin typeface="+mj-lt"/>
              </a:rPr>
              <a:t>Doświadczenie w pracy w szpitalach lub pracowniach </a:t>
            </a:r>
            <a:r>
              <a:rPr lang="pl-PL" sz="1400" dirty="0" err="1" smtClean="0">
                <a:solidFill>
                  <a:schemeClr val="tx2"/>
                </a:solidFill>
                <a:latin typeface="+mj-lt"/>
              </a:rPr>
              <a:t>RTG</a:t>
            </a:r>
            <a:endParaRPr lang="pl-PL" sz="1400" dirty="0" smtClean="0">
              <a:solidFill>
                <a:schemeClr val="tx2"/>
              </a:solidFill>
              <a:latin typeface="+mj-lt"/>
            </a:endParaRPr>
          </a:p>
          <a:p>
            <a:pPr algn="ctr"/>
            <a:endParaRPr lang="pl-PL" sz="1400" dirty="0" smtClean="0">
              <a:solidFill>
                <a:schemeClr val="tx2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tx2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960307" y="1771746"/>
            <a:ext cx="3433066" cy="4368794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tx2"/>
                </a:solidFill>
                <a:latin typeface="+mj-lt"/>
              </a:rPr>
              <a:t>Koordynatorzy rynków zagranicznych</a:t>
            </a:r>
          </a:p>
          <a:p>
            <a:pPr algn="ctr"/>
            <a:endParaRPr lang="pl-PL" sz="1400" b="1" dirty="0" smtClean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pl-PL" sz="1400" u="sng" dirty="0" smtClean="0">
                <a:solidFill>
                  <a:schemeClr val="tx2"/>
                </a:solidFill>
                <a:latin typeface="+mj-lt"/>
              </a:rPr>
              <a:t>Opis stanowiska: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2"/>
                </a:solidFill>
                <a:latin typeface="+mj-lt"/>
              </a:rPr>
              <a:t>Pozyskiwanie</a:t>
            </a:r>
            <a:r>
              <a:rPr lang="pl-PL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pl-PL" sz="1400" dirty="0" smtClean="0">
                <a:solidFill>
                  <a:schemeClr val="tx2"/>
                </a:solidFill>
                <a:latin typeface="+mj-lt"/>
              </a:rPr>
              <a:t>szpitali do współpracy z </a:t>
            </a:r>
            <a:r>
              <a:rPr lang="pl-PL" sz="1400" dirty="0" err="1" smtClean="0">
                <a:solidFill>
                  <a:schemeClr val="tx2"/>
                </a:solidFill>
                <a:latin typeface="+mj-lt"/>
              </a:rPr>
              <a:t>CIRB</a:t>
            </a:r>
            <a:r>
              <a:rPr lang="pl-PL" sz="1400" dirty="0" smtClean="0">
                <a:solidFill>
                  <a:schemeClr val="tx2"/>
                </a:solidFill>
                <a:latin typeface="+mj-lt"/>
              </a:rPr>
              <a:t> z określonego regionu  świata (USA, Kanada, Indie, Niemcy, Francja)</a:t>
            </a:r>
            <a:endParaRPr lang="pl-PL" sz="1400" dirty="0" smtClean="0">
              <a:solidFill>
                <a:schemeClr val="tx2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2"/>
                </a:solidFill>
                <a:latin typeface="+mj-lt"/>
              </a:rPr>
              <a:t>Praca w terenie, ciągłe wyjazdy służbowe</a:t>
            </a:r>
            <a:endParaRPr lang="pl-PL" sz="1400" dirty="0" smtClean="0">
              <a:solidFill>
                <a:schemeClr val="tx2"/>
              </a:solidFill>
              <a:latin typeface="+mj-lt"/>
            </a:endParaRPr>
          </a:p>
          <a:p>
            <a:endParaRPr lang="pl-PL" sz="1400" dirty="0" smtClean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pl-PL" sz="1400" u="sng" dirty="0" smtClean="0">
                <a:solidFill>
                  <a:schemeClr val="tx2"/>
                </a:solidFill>
                <a:latin typeface="+mj-lt"/>
              </a:rPr>
              <a:t>Wymagania: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2"/>
                </a:solidFill>
                <a:latin typeface="+mj-lt"/>
              </a:rPr>
              <a:t>Bardzo dobra znajomość </a:t>
            </a:r>
            <a:r>
              <a:rPr lang="pl-PL" sz="1400" dirty="0" smtClean="0">
                <a:solidFill>
                  <a:schemeClr val="tx2"/>
                </a:solidFill>
                <a:latin typeface="+mj-lt"/>
              </a:rPr>
              <a:t>języka obcego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2"/>
                </a:solidFill>
                <a:latin typeface="+mj-lt"/>
              </a:rPr>
              <a:t>Komunikatywność (częste prezentacje i spotkania ze środowiskiem lekarskim)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2"/>
                </a:solidFill>
                <a:latin typeface="+mj-lt"/>
              </a:rPr>
              <a:t>Poświecenie min 3 lat na podróże służbowe</a:t>
            </a:r>
          </a:p>
          <a:p>
            <a:endParaRPr lang="pl-PL" sz="1200" dirty="0" smtClean="0">
              <a:solidFill>
                <a:schemeClr val="tx2"/>
              </a:solidFill>
            </a:endParaRPr>
          </a:p>
          <a:p>
            <a:endParaRPr lang="pl-PL" sz="1200" dirty="0">
              <a:solidFill>
                <a:schemeClr val="tx2"/>
              </a:solidFill>
            </a:endParaRPr>
          </a:p>
          <a:p>
            <a:endParaRPr lang="pl-PL" sz="1200" dirty="0" smtClean="0">
              <a:solidFill>
                <a:schemeClr val="tx2"/>
              </a:solidFill>
            </a:endParaRPr>
          </a:p>
          <a:p>
            <a:endParaRPr lang="pl-PL" sz="12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KONTAKT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586854" y="1160060"/>
            <a:ext cx="7806519" cy="39578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800" b="1" dirty="0" smtClean="0"/>
              <a:t>KONTAKT</a:t>
            </a:r>
            <a:endParaRPr lang="pl-PL" sz="2800" b="1" dirty="0"/>
          </a:p>
        </p:txBody>
      </p:sp>
      <p:sp>
        <p:nvSpPr>
          <p:cNvPr id="15" name="Prostokąt 14"/>
          <p:cNvSpPr/>
          <p:nvPr/>
        </p:nvSpPr>
        <p:spPr>
          <a:xfrm>
            <a:off x="2228396" y="2090150"/>
            <a:ext cx="5115373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chemeClr val="tx2"/>
                </a:solidFill>
                <a:latin typeface="+mj-lt"/>
              </a:rPr>
              <a:t>Zbigniew Twardowski</a:t>
            </a:r>
            <a:endParaRPr lang="pl-PL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2228395" y="2791818"/>
            <a:ext cx="61649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solidFill>
                  <a:schemeClr val="tx2"/>
                </a:solidFill>
                <a:latin typeface="+mj-lt"/>
              </a:rPr>
              <a:t>E-mail</a:t>
            </a:r>
            <a:r>
              <a:rPr lang="pl-PL" sz="2000" dirty="0" smtClean="0">
                <a:solidFill>
                  <a:schemeClr val="tx2"/>
                </a:solidFill>
                <a:latin typeface="+mj-lt"/>
              </a:rPr>
              <a:t>: </a:t>
            </a:r>
            <a:r>
              <a:rPr lang="pl-PL" sz="2000" dirty="0" smtClean="0">
                <a:solidFill>
                  <a:schemeClr val="tx2"/>
                </a:solidFill>
                <a:latin typeface="+mj-lt"/>
                <a:hlinkClick r:id="rId2"/>
              </a:rPr>
              <a:t>zbigniew.twardowski</a:t>
            </a:r>
            <a:r>
              <a:rPr lang="pl-PL" sz="2000" dirty="0" smtClean="0">
                <a:solidFill>
                  <a:schemeClr val="tx2"/>
                </a:solidFill>
                <a:latin typeface="+mj-lt"/>
                <a:hlinkClick r:id="rId2"/>
              </a:rPr>
              <a:t>@cirb.pl</a:t>
            </a:r>
            <a:endParaRPr lang="pl-PL" sz="2000" dirty="0" smtClean="0">
              <a:solidFill>
                <a:schemeClr val="tx2"/>
              </a:solidFill>
              <a:latin typeface="+mj-lt"/>
            </a:endParaRPr>
          </a:p>
          <a:p>
            <a:endParaRPr lang="pl-PL" sz="2000" dirty="0" smtClean="0">
              <a:solidFill>
                <a:schemeClr val="tx2"/>
              </a:solidFill>
              <a:latin typeface="+mj-lt"/>
            </a:endParaRPr>
          </a:p>
          <a:p>
            <a:r>
              <a:rPr lang="pl-PL" sz="2000" dirty="0" smtClean="0">
                <a:solidFill>
                  <a:schemeClr val="tx2"/>
                </a:solidFill>
                <a:latin typeface="+mj-lt"/>
              </a:rPr>
              <a:t>Lub adres Fabryki</a:t>
            </a:r>
          </a:p>
          <a:p>
            <a:endParaRPr lang="pl-PL" sz="2000" dirty="0">
              <a:solidFill>
                <a:schemeClr val="tx2"/>
              </a:solidFill>
              <a:latin typeface="+mj-lt"/>
            </a:endParaRPr>
          </a:p>
          <a:p>
            <a:r>
              <a:rPr lang="pl-PL" sz="2000" b="1" dirty="0" smtClean="0">
                <a:solidFill>
                  <a:schemeClr val="tx2"/>
                </a:solidFill>
                <a:latin typeface="+mj-lt"/>
              </a:rPr>
              <a:t>Centrum Innowacyjnych Rozwiązań Biomedycznych</a:t>
            </a:r>
          </a:p>
          <a:p>
            <a:r>
              <a:rPr lang="pl-PL" sz="2000" dirty="0" smtClean="0">
                <a:solidFill>
                  <a:schemeClr val="tx2"/>
                </a:solidFill>
                <a:latin typeface="+mj-lt"/>
              </a:rPr>
              <a:t>Wielki Łęck 81 A</a:t>
            </a:r>
          </a:p>
          <a:p>
            <a:r>
              <a:rPr lang="pl-PL" sz="2000" dirty="0" smtClean="0">
                <a:solidFill>
                  <a:schemeClr val="tx2"/>
                </a:solidFill>
                <a:latin typeface="+mj-lt"/>
              </a:rPr>
              <a:t>13-230 Lidzbark</a:t>
            </a:r>
          </a:p>
          <a:p>
            <a:r>
              <a:rPr lang="pl-PL" sz="2000" dirty="0" smtClean="0">
                <a:solidFill>
                  <a:schemeClr val="tx2"/>
                </a:solidFill>
                <a:latin typeface="+mj-lt"/>
                <a:hlinkClick r:id="rId3"/>
              </a:rPr>
              <a:t>www.cirb.pl</a:t>
            </a:r>
            <a:r>
              <a:rPr lang="pl-PL" sz="2000" dirty="0" smtClean="0">
                <a:solidFill>
                  <a:schemeClr val="tx2"/>
                </a:solidFill>
                <a:latin typeface="+mj-lt"/>
              </a:rPr>
              <a:t> </a:t>
            </a:r>
            <a:endParaRPr lang="pl-PL" sz="2000" dirty="0" smtClean="0">
              <a:solidFill>
                <a:schemeClr val="tx2"/>
              </a:solidFill>
              <a:latin typeface="+mj-lt"/>
            </a:endParaRPr>
          </a:p>
          <a:p>
            <a:endParaRPr lang="pl-PL" sz="2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97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3553</TotalTime>
  <Words>226</Words>
  <Application>Microsoft Office PowerPoint</Application>
  <PresentationFormat>Pokaz na ekranie (4:3)</PresentationFormat>
  <Paragraphs>67</Paragraphs>
  <Slides>5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Wdrożenie procesu wytwarzania medycznych implantów kostnych przygotowywanych na indywidualne zamówienie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konrad pankiewicz</dc:creator>
  <cp:lastModifiedBy>Zbigniew Twardowski</cp:lastModifiedBy>
  <cp:revision>255</cp:revision>
  <cp:lastPrinted>2014-03-17T09:46:09Z</cp:lastPrinted>
  <dcterms:created xsi:type="dcterms:W3CDTF">2013-11-25T19:44:14Z</dcterms:created>
  <dcterms:modified xsi:type="dcterms:W3CDTF">2015-02-09T15:48:38Z</dcterms:modified>
</cp:coreProperties>
</file>